
<file path=[Content_Types].xml><?xml version="1.0" encoding="utf-8"?>
<Types xmlns="http://schemas.openxmlformats.org/package/2006/content-types">
  <Default Extension="xml" ContentType="application/xml"/>
  <Default Extension="wmf" ContentType="image/x-wmf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oleObject6.bin" ContentType="application/vnd.openxmlformats-officedocument.oleObject"/>
  <Override PartName="/ppt/notesSlides/notesSlide14.xml" ContentType="application/vnd.openxmlformats-officedocument.presentationml.notesSlide+xml"/>
  <Override PartName="/ppt/embeddings/oleObject7.bin" ContentType="application/vnd.openxmlformats-officedocument.oleObject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embeddings/oleObject10.bin" ContentType="application/vnd.openxmlformats-officedocument.oleObject"/>
  <Override PartName="/ppt/notesSlides/notesSlide15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embeddings/oleObject14.bin" ContentType="application/vnd.openxmlformats-officedocument.oleObject"/>
  <Override PartName="/ppt/notesSlides/notesSlide16.xml" ContentType="application/vnd.openxmlformats-officedocument.presentationml.notesSlide+xml"/>
  <Override PartName="/ppt/embeddings/oleObject15.bin" ContentType="application/vnd.openxmlformats-officedocument.oleObject"/>
  <Override PartName="/ppt/embeddings/oleObject16.bin" ContentType="application/vnd.openxmlformats-officedocument.oleObject"/>
  <Override PartName="/ppt/notesSlides/notesSlide17.xml" ContentType="application/vnd.openxmlformats-officedocument.presentationml.notesSlide+xml"/>
  <Override PartName="/ppt/embeddings/oleObject17.bin" ContentType="application/vnd.openxmlformats-officedocument.oleObject"/>
  <Override PartName="/ppt/embeddings/oleObject18.bin" ContentType="application/vnd.openxmlformats-officedocument.oleObject"/>
  <Override PartName="/ppt/embeddings/oleObject19.bin" ContentType="application/vnd.openxmlformats-officedocument.oleObject"/>
  <Override PartName="/ppt/embeddings/oleObject20.bin" ContentType="application/vnd.openxmlformats-officedocument.oleObject"/>
  <Override PartName="/ppt/embeddings/oleObject21.bin" ContentType="application/vnd.openxmlformats-officedocument.oleObject"/>
  <Override PartName="/ppt/embeddings/oleObject22.bin" ContentType="application/vnd.openxmlformats-officedocument.oleObject"/>
  <Override PartName="/ppt/embeddings/oleObject23.bin" ContentType="application/vnd.openxmlformats-officedocument.oleObject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embeddings/oleObject24.bin" ContentType="application/vnd.openxmlformats-officedocument.oleObject"/>
  <Override PartName="/ppt/notesSlides/notesSlide20.xml" ContentType="application/vnd.openxmlformats-officedocument.presentationml.notesSlide+xml"/>
  <Override PartName="/ppt/embeddings/oleObject25.bin" ContentType="application/vnd.openxmlformats-officedocument.oleObject"/>
  <Override PartName="/ppt/embeddings/oleObject26.bin" ContentType="application/vnd.openxmlformats-officedocument.oleObject"/>
  <Override PartName="/ppt/notesSlides/notesSlide21.xml" ContentType="application/vnd.openxmlformats-officedocument.presentationml.notesSlide+xml"/>
  <Override PartName="/ppt/embeddings/oleObject27.bin" ContentType="application/vnd.openxmlformats-officedocument.oleObject"/>
  <Override PartName="/ppt/embeddings/oleObject28.bin" ContentType="application/vnd.openxmlformats-officedocument.oleObject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embeddings/oleObject29.bin" ContentType="application/vnd.openxmlformats-officedocument.oleObject"/>
  <Override PartName="/ppt/embeddings/oleObject30.bin" ContentType="application/vnd.openxmlformats-officedocument.oleObject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embeddings/oleObject31.bin" ContentType="application/vnd.openxmlformats-officedocument.oleObject"/>
  <Override PartName="/ppt/embeddings/oleObject32.bin" ContentType="application/vnd.openxmlformats-officedocument.oleObject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1"/>
  </p:notesMasterIdLst>
  <p:sldIdLst>
    <p:sldId id="256" r:id="rId2"/>
    <p:sldId id="271" r:id="rId3"/>
    <p:sldId id="270" r:id="rId4"/>
    <p:sldId id="269" r:id="rId5"/>
    <p:sldId id="282" r:id="rId6"/>
    <p:sldId id="284" r:id="rId7"/>
    <p:sldId id="285" r:id="rId8"/>
    <p:sldId id="286" r:id="rId9"/>
    <p:sldId id="287" r:id="rId10"/>
    <p:sldId id="288" r:id="rId11"/>
    <p:sldId id="283" r:id="rId12"/>
    <p:sldId id="272" r:id="rId13"/>
    <p:sldId id="293" r:id="rId14"/>
    <p:sldId id="291" r:id="rId15"/>
    <p:sldId id="289" r:id="rId16"/>
    <p:sldId id="264" r:id="rId17"/>
    <p:sldId id="297" r:id="rId18"/>
    <p:sldId id="298" r:id="rId19"/>
    <p:sldId id="308" r:id="rId20"/>
    <p:sldId id="316" r:id="rId21"/>
    <p:sldId id="309" r:id="rId22"/>
    <p:sldId id="299" r:id="rId23"/>
    <p:sldId id="310" r:id="rId24"/>
    <p:sldId id="315" r:id="rId25"/>
    <p:sldId id="290" r:id="rId26"/>
    <p:sldId id="314" r:id="rId27"/>
    <p:sldId id="296" r:id="rId28"/>
    <p:sldId id="257" r:id="rId29"/>
    <p:sldId id="260" r:id="rId30"/>
    <p:sldId id="261" r:id="rId31"/>
    <p:sldId id="263" r:id="rId32"/>
    <p:sldId id="262" r:id="rId33"/>
    <p:sldId id="267" r:id="rId34"/>
    <p:sldId id="268" r:id="rId35"/>
    <p:sldId id="266" r:id="rId36"/>
    <p:sldId id="258" r:id="rId37"/>
    <p:sldId id="300" r:id="rId38"/>
    <p:sldId id="279" r:id="rId39"/>
    <p:sldId id="307" r:id="rId40"/>
    <p:sldId id="311" r:id="rId41"/>
    <p:sldId id="312" r:id="rId42"/>
    <p:sldId id="301" r:id="rId43"/>
    <p:sldId id="274" r:id="rId44"/>
    <p:sldId id="275" r:id="rId45"/>
    <p:sldId id="313" r:id="rId46"/>
    <p:sldId id="303" r:id="rId47"/>
    <p:sldId id="302" r:id="rId48"/>
    <p:sldId id="305" r:id="rId49"/>
    <p:sldId id="281" r:id="rId50"/>
  </p:sldIdLst>
  <p:sldSz cx="9144000" cy="6858000" type="screen4x3"/>
  <p:notesSz cx="7315200" cy="9601200"/>
  <p:custDataLst>
    <p:tags r:id="rId53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4909" autoAdjust="0"/>
  </p:normalViewPr>
  <p:slideViewPr>
    <p:cSldViewPr>
      <p:cViewPr varScale="1">
        <p:scale>
          <a:sx n="72" d="100"/>
          <a:sy n="72" d="100"/>
        </p:scale>
        <p:origin x="-1288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slide" Target="slides/slide49.xml"/><Relationship Id="rId51" Type="http://schemas.openxmlformats.org/officeDocument/2006/relationships/notesMaster" Target="notesMasters/notesMaster1.xml"/><Relationship Id="rId52" Type="http://schemas.openxmlformats.org/officeDocument/2006/relationships/printerSettings" Target="printerSettings/printerSettings1.bin"/><Relationship Id="rId53" Type="http://schemas.openxmlformats.org/officeDocument/2006/relationships/tags" Target="tags/tag1.xml"/><Relationship Id="rId54" Type="http://schemas.openxmlformats.org/officeDocument/2006/relationships/presProps" Target="presProps.xml"/><Relationship Id="rId55" Type="http://schemas.openxmlformats.org/officeDocument/2006/relationships/viewProps" Target="viewProps.xml"/><Relationship Id="rId56" Type="http://schemas.openxmlformats.org/officeDocument/2006/relationships/theme" Target="theme/theme1.xml"/><Relationship Id="rId57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4" Type="http://schemas.openxmlformats.org/officeDocument/2006/relationships/image" Target="../media/image17.emf"/><Relationship Id="rId5" Type="http://schemas.openxmlformats.org/officeDocument/2006/relationships/image" Target="../media/image18.emf"/><Relationship Id="rId1" Type="http://schemas.openxmlformats.org/officeDocument/2006/relationships/image" Target="../media/image14.emf"/><Relationship Id="rId2" Type="http://schemas.openxmlformats.org/officeDocument/2006/relationships/image" Target="../media/image15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47.emf"/><Relationship Id="rId2" Type="http://schemas.openxmlformats.org/officeDocument/2006/relationships/image" Target="../media/image34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emf"/><Relationship Id="rId2" Type="http://schemas.openxmlformats.org/officeDocument/2006/relationships/image" Target="../media/image64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2.emf"/><Relationship Id="rId2" Type="http://schemas.openxmlformats.org/officeDocument/2006/relationships/image" Target="../media/image7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4" Type="http://schemas.openxmlformats.org/officeDocument/2006/relationships/image" Target="../media/image25.emf"/><Relationship Id="rId1" Type="http://schemas.openxmlformats.org/officeDocument/2006/relationships/image" Target="../media/image22.emf"/><Relationship Id="rId2" Type="http://schemas.openxmlformats.org/officeDocument/2006/relationships/image" Target="../media/image23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4" Type="http://schemas.openxmlformats.org/officeDocument/2006/relationships/image" Target="../media/image30.emf"/><Relationship Id="rId1" Type="http://schemas.openxmlformats.org/officeDocument/2006/relationships/image" Target="../media/image27.emf"/><Relationship Id="rId2" Type="http://schemas.openxmlformats.org/officeDocument/2006/relationships/image" Target="../media/image28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4" Type="http://schemas.openxmlformats.org/officeDocument/2006/relationships/image" Target="../media/image39.emf"/><Relationship Id="rId5" Type="http://schemas.openxmlformats.org/officeDocument/2006/relationships/image" Target="../media/image40.emf"/><Relationship Id="rId6" Type="http://schemas.openxmlformats.org/officeDocument/2006/relationships/image" Target="../media/image41.emf"/><Relationship Id="rId7" Type="http://schemas.openxmlformats.org/officeDocument/2006/relationships/image" Target="../media/image42.emf"/><Relationship Id="rId1" Type="http://schemas.openxmlformats.org/officeDocument/2006/relationships/image" Target="../media/image36.emf"/><Relationship Id="rId2" Type="http://schemas.openxmlformats.org/officeDocument/2006/relationships/image" Target="../media/image37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45.emf"/><Relationship Id="rId2" Type="http://schemas.openxmlformats.org/officeDocument/2006/relationships/image" Target="../media/image46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782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Forelæsning</a:t>
            </a:r>
            <a:r>
              <a:rPr lang="en-US" dirty="0" smtClean="0"/>
              <a:t>: 25 </a:t>
            </a:r>
            <a:r>
              <a:rPr lang="en-US" dirty="0" err="1" smtClean="0"/>
              <a:t>personer</a:t>
            </a:r>
            <a:r>
              <a:rPr lang="en-US" dirty="0" smtClean="0"/>
              <a:t> (2013)</a:t>
            </a:r>
          </a:p>
          <a:p>
            <a:r>
              <a:rPr lang="en-US" dirty="0" smtClean="0"/>
              <a:t>25 </a:t>
            </a:r>
            <a:r>
              <a:rPr lang="en-US" dirty="0" smtClean="0"/>
              <a:t>(2014)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Template</a:t>
            </a:r>
            <a:r>
              <a:rPr lang="en-US" baseline="0" dirty="0" smtClean="0"/>
              <a:t> must be robust to changes in view point, scale and illumination.</a:t>
            </a:r>
          </a:p>
          <a:p>
            <a:r>
              <a:rPr lang="en-US" baseline="0" dirty="0" smtClean="0"/>
              <a:t>Extremely difficult! Especially on images with </a:t>
            </a:r>
            <a:r>
              <a:rPr lang="en-US" baseline="0" dirty="0" err="1" smtClean="0"/>
              <a:t>persepective</a:t>
            </a:r>
            <a:r>
              <a:rPr lang="en-US" baseline="0" dirty="0" smtClean="0"/>
              <a:t> distortion</a:t>
            </a:r>
          </a:p>
          <a:p>
            <a:r>
              <a:rPr lang="en-US" baseline="0" dirty="0" smtClean="0"/>
              <a:t>I deliberately won’t tell you how to do this </a:t>
            </a:r>
            <a:r>
              <a:rPr lang="en-US" baseline="0" dirty="0" err="1" smtClean="0">
                <a:sym typeface="Wingdings"/>
              </a:rPr>
              <a:t>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13</a:t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from</a:t>
            </a:r>
            <a:r>
              <a:rPr lang="en-US" baseline="0" dirty="0" smtClean="0"/>
              <a:t> last lecture: We can think of an image as a function of two variables (</a:t>
            </a:r>
            <a:r>
              <a:rPr lang="en-US" baseline="0" dirty="0" err="1" smtClean="0"/>
              <a:t>x,y</a:t>
            </a:r>
            <a:r>
              <a:rPr lang="en-US" baseline="0" dirty="0" smtClean="0"/>
              <a:t>).</a:t>
            </a:r>
          </a:p>
          <a:p>
            <a:endParaRPr lang="en-US" dirty="0" smtClean="0"/>
          </a:p>
          <a:p>
            <a:r>
              <a:rPr lang="en-US" dirty="0" smtClean="0"/>
              <a:t>In</a:t>
            </a:r>
            <a:r>
              <a:rPr lang="en-US" baseline="0" dirty="0" smtClean="0"/>
              <a:t> the following we will switch to gray scale images. </a:t>
            </a:r>
          </a:p>
          <a:p>
            <a:r>
              <a:rPr lang="en-US" baseline="0" dirty="0" smtClean="0"/>
              <a:t>The geometry we are looking for does not depend on color.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Lets try to find salient points in this function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14</a:t>
            </a:fld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Local hills or holes in the intensity landscape.</a:t>
            </a:r>
            <a:r>
              <a:rPr lang="en-US" baseline="0" dirty="0" smtClean="0"/>
              <a:t> We do not really care about global </a:t>
            </a:r>
            <a:r>
              <a:rPr lang="en-US" baseline="0" dirty="0" err="1" smtClean="0"/>
              <a:t>extrema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15</a:t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to compute image derivatives and we use filters to do so</a:t>
            </a:r>
          </a:p>
          <a:p>
            <a:r>
              <a:rPr lang="en-US" dirty="0" smtClean="0"/>
              <a:t>As before I assume that </a:t>
            </a:r>
            <a:r>
              <a:rPr lang="en-US" dirty="0" err="1" smtClean="0"/>
              <a:t>x,y</a:t>
            </a:r>
            <a:r>
              <a:rPr lang="en-US" dirty="0" smtClean="0"/>
              <a:t> are discrete</a:t>
            </a:r>
            <a:r>
              <a:rPr lang="en-US" baseline="0" dirty="0" smtClean="0"/>
              <a:t> positions (does not have to be finite).</a:t>
            </a:r>
          </a:p>
          <a:p>
            <a:r>
              <a:rPr lang="en-US" baseline="0" dirty="0" smtClean="0"/>
              <a:t>The sum runs over all non-zero elements in </a:t>
            </a:r>
            <a:r>
              <a:rPr lang="en-US" baseline="0" dirty="0" err="1" smtClean="0"/>
              <a:t>h(x,y</a:t>
            </a:r>
            <a:r>
              <a:rPr lang="en-US" baseline="0" dirty="0" smtClean="0"/>
              <a:t>)</a:t>
            </a:r>
          </a:p>
          <a:p>
            <a:r>
              <a:rPr lang="en-US" baseline="0" dirty="0" smtClean="0"/>
              <a:t>Make a drawing or use http://</a:t>
            </a:r>
            <a:r>
              <a:rPr lang="en-US" baseline="0" dirty="0" err="1" smtClean="0"/>
              <a:t>en.wikipedia.org/wiki/Convolution#Discrete_convolution</a:t>
            </a:r>
            <a:endParaRPr lang="en-US" dirty="0" smtClean="0"/>
          </a:p>
          <a:p>
            <a:r>
              <a:rPr lang="en-US" dirty="0" smtClean="0"/>
              <a:t>There is much more to filtering and convolution</a:t>
            </a:r>
            <a:r>
              <a:rPr lang="en-US" baseline="0" dirty="0" smtClean="0"/>
              <a:t> but we will skip that (follow SIP instead).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Consider adding an illustration of how to compute convolution, but it is not really essential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16</a:t>
            </a:fld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Recall that we want to be to take</a:t>
            </a:r>
            <a:r>
              <a:rPr lang="en-US" baseline="0" dirty="0" smtClean="0"/>
              <a:t> derivatives of images!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Sigma</a:t>
            </a:r>
            <a:r>
              <a:rPr lang="en-US" baseline="0" dirty="0" smtClean="0"/>
              <a:t> we refer to as the scale of the filter – it sets the size of the Gaussian bell curve</a:t>
            </a:r>
          </a:p>
          <a:p>
            <a:endParaRPr lang="en-US" baseline="0" dirty="0" smtClean="0"/>
          </a:p>
          <a:p>
            <a:r>
              <a:rPr lang="en-US" baseline="0" dirty="0" smtClean="0"/>
              <a:t>I simply drew the filters as images by evaluating the filter function at discrete spatial locations (at the pixels)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17</a:t>
            </a:fld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Now we can compute image derivatives</a:t>
            </a:r>
          </a:p>
          <a:p>
            <a:endParaRPr lang="en-US" dirty="0" smtClean="0"/>
          </a:p>
          <a:p>
            <a:r>
              <a:rPr lang="en-US" dirty="0" smtClean="0"/>
              <a:t>Notice</a:t>
            </a:r>
            <a:r>
              <a:rPr lang="en-US" baseline="0" dirty="0" smtClean="0"/>
              <a:t> the type of structure the derivatives pick up – basically contrast changes such as </a:t>
            </a:r>
            <a:r>
              <a:rPr lang="en-US" baseline="0" dirty="0" err="1" smtClean="0"/>
              <a:t>extrema</a:t>
            </a:r>
            <a:r>
              <a:rPr lang="en-US" baseline="0" dirty="0" smtClean="0"/>
              <a:t> and intensity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18</a:t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With this simple signal, we could either pick the places of maximal gradients (1</a:t>
            </a:r>
            <a:r>
              <a:rPr lang="en-US" baseline="30000" dirty="0" smtClean="0"/>
              <a:t>st</a:t>
            </a:r>
            <a:r>
              <a:rPr lang="en-US" baseline="0" dirty="0" smtClean="0"/>
              <a:t> order derivatives)</a:t>
            </a:r>
            <a:r>
              <a:rPr lang="en-US" dirty="0" smtClean="0"/>
              <a:t> or the </a:t>
            </a:r>
            <a:r>
              <a:rPr lang="en-US" dirty="0" err="1" smtClean="0"/>
              <a:t>extrema</a:t>
            </a:r>
            <a:r>
              <a:rPr lang="en-US" baseline="0" dirty="0" smtClean="0"/>
              <a:t> or zero crossings of the signal</a:t>
            </a:r>
            <a:endParaRPr lang="en-US" dirty="0" smtClean="0"/>
          </a:p>
          <a:p>
            <a:r>
              <a:rPr lang="en-US" dirty="0" err="1" smtClean="0"/>
              <a:t>Extrema</a:t>
            </a:r>
            <a:r>
              <a:rPr lang="en-US" dirty="0" smtClean="0"/>
              <a:t> of the signal: Find all zero-crossings of the gradient</a:t>
            </a:r>
            <a:r>
              <a:rPr lang="en-US" baseline="0" dirty="0" smtClean="0"/>
              <a:t> or even better</a:t>
            </a:r>
            <a:r>
              <a:rPr lang="en-US" dirty="0" smtClean="0"/>
              <a:t> use the 2</a:t>
            </a:r>
            <a:r>
              <a:rPr lang="en-US" baseline="30000" dirty="0" smtClean="0"/>
              <a:t>nd</a:t>
            </a:r>
            <a:r>
              <a:rPr lang="en-US" dirty="0" smtClean="0"/>
              <a:t> order derivatives and</a:t>
            </a:r>
            <a:r>
              <a:rPr lang="en-US" baseline="0" dirty="0" smtClean="0"/>
              <a:t> find </a:t>
            </a:r>
            <a:r>
              <a:rPr lang="en-US" baseline="0" dirty="0" err="1" smtClean="0"/>
              <a:t>extrema</a:t>
            </a:r>
            <a:r>
              <a:rPr lang="en-US" baseline="0" dirty="0" smtClean="0"/>
              <a:t> of these.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19105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 principal we should look for points of zero gradient – these are all candidate points</a:t>
            </a:r>
          </a:p>
          <a:p>
            <a:r>
              <a:rPr lang="en-US" dirty="0" smtClean="0"/>
              <a:t>The </a:t>
            </a:r>
            <a:r>
              <a:rPr lang="en-US" dirty="0" err="1" smtClean="0"/>
              <a:t>Laplacian</a:t>
            </a:r>
            <a:r>
              <a:rPr lang="en-US" dirty="0" smtClean="0"/>
              <a:t> (2</a:t>
            </a:r>
            <a:r>
              <a:rPr lang="en-US" baseline="30000" dirty="0" smtClean="0"/>
              <a:t>nd</a:t>
            </a:r>
            <a:r>
              <a:rPr lang="en-US" baseline="0" dirty="0" smtClean="0"/>
              <a:t> order derivatives) tell us if it is a local maxima or minima.</a:t>
            </a:r>
          </a:p>
          <a:p>
            <a:r>
              <a:rPr lang="en-US" baseline="0" dirty="0" smtClean="0"/>
              <a:t>By looking for local </a:t>
            </a:r>
            <a:r>
              <a:rPr lang="en-US" baseline="0" dirty="0" err="1" smtClean="0"/>
              <a:t>extrema</a:t>
            </a:r>
            <a:r>
              <a:rPr lang="en-US" baseline="0" dirty="0" smtClean="0"/>
              <a:t> of the </a:t>
            </a:r>
            <a:r>
              <a:rPr lang="en-US" baseline="0" dirty="0" err="1" smtClean="0"/>
              <a:t>Laplacian</a:t>
            </a:r>
            <a:r>
              <a:rPr lang="en-US" baseline="0" dirty="0" smtClean="0"/>
              <a:t> we are reducing further the amount of detected points. 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Stress that the + in the </a:t>
            </a:r>
            <a:r>
              <a:rPr lang="en-US" baseline="0" dirty="0" err="1" smtClean="0"/>
              <a:t>Laplacian</a:t>
            </a:r>
            <a:r>
              <a:rPr lang="en-US" baseline="0" dirty="0" smtClean="0"/>
              <a:t> is </a:t>
            </a:r>
            <a:r>
              <a:rPr lang="en-US" baseline="0" dirty="0" err="1" smtClean="0"/>
              <a:t>pixelwise</a:t>
            </a:r>
            <a:r>
              <a:rPr lang="en-US" baseline="0" dirty="0" smtClean="0"/>
              <a:t> – matrix addition (they are not confident with matrices).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21</a:t>
            </a:fld>
            <a:endParaRPr lang="da-D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Yellow</a:t>
            </a:r>
            <a:r>
              <a:rPr lang="en-US" baseline="0" dirty="0" smtClean="0"/>
              <a:t>: Dark blobs</a:t>
            </a:r>
          </a:p>
          <a:p>
            <a:r>
              <a:rPr lang="en-US" baseline="0" dirty="0" smtClean="0"/>
              <a:t>Red: Bright blobs</a:t>
            </a:r>
          </a:p>
          <a:p>
            <a:r>
              <a:rPr lang="en-US" baseline="0" dirty="0" smtClean="0"/>
              <a:t>Scale = 4</a:t>
            </a:r>
          </a:p>
          <a:p>
            <a:endParaRPr lang="en-US" baseline="0" dirty="0" smtClean="0"/>
          </a:p>
          <a:p>
            <a:r>
              <a:rPr lang="en-US" baseline="0" dirty="0" smtClean="0"/>
              <a:t>It also </a:t>
            </a:r>
            <a:r>
              <a:rPr lang="en-US" baseline="0" dirty="0" err="1" smtClean="0"/>
              <a:t>trickers</a:t>
            </a:r>
            <a:r>
              <a:rPr lang="en-US" baseline="0" dirty="0" smtClean="0"/>
              <a:t> on edges and other stuff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22</a:t>
            </a:fld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Notice: the 2</a:t>
            </a:r>
            <a:r>
              <a:rPr lang="en-US" baseline="30000" dirty="0" smtClean="0"/>
              <a:t>nd</a:t>
            </a:r>
            <a:r>
              <a:rPr lang="en-US" dirty="0" smtClean="0"/>
              <a:t> order derivative </a:t>
            </a:r>
            <a:r>
              <a:rPr lang="en-US" dirty="0" err="1" smtClean="0"/>
              <a:t>extrema</a:t>
            </a:r>
            <a:r>
              <a:rPr lang="en-US" dirty="0" smtClean="0"/>
              <a:t> (green curve) is not located at an </a:t>
            </a:r>
            <a:r>
              <a:rPr lang="en-US" dirty="0" err="1" smtClean="0"/>
              <a:t>extrema</a:t>
            </a:r>
            <a:r>
              <a:rPr lang="en-US" baseline="0" dirty="0" smtClean="0"/>
              <a:t> of f(x)!</a:t>
            </a:r>
          </a:p>
          <a:p>
            <a:r>
              <a:rPr lang="en-US" baseline="0" dirty="0" smtClean="0"/>
              <a:t>Lesson learnt: Some of the detected blobs are not really local </a:t>
            </a:r>
            <a:r>
              <a:rPr lang="en-US" baseline="0" dirty="0" err="1" smtClean="0"/>
              <a:t>extrema</a:t>
            </a:r>
            <a:r>
              <a:rPr lang="en-US" baseline="0" dirty="0" smtClean="0"/>
              <a:t> of the image</a:t>
            </a:r>
            <a:r>
              <a:rPr lang="en-US" baseline="0" dirty="0" smtClean="0"/>
              <a:t>. But it might be good enough for our purposes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23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331026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different views of the</a:t>
            </a:r>
            <a:r>
              <a:rPr lang="en-US" baseline="0" dirty="0" smtClean="0"/>
              <a:t> same building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Ideally we would like to find the location in the other image that corresponds to the same physical location on the building.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</a:t>
            </a:fld>
            <a:endParaRPr lang="da-D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Corners formed by </a:t>
            </a:r>
            <a:r>
              <a:rPr lang="en-US" baseline="0" dirty="0" err="1" smtClean="0"/>
              <a:t>iso</a:t>
            </a:r>
            <a:r>
              <a:rPr lang="en-US" baseline="0" dirty="0" smtClean="0"/>
              <a:t>-intensity curves.</a:t>
            </a:r>
          </a:p>
          <a:p>
            <a:r>
              <a:rPr lang="en-US" baseline="0" dirty="0" smtClean="0"/>
              <a:t>Alpha is a constant that needs to be fixed, alpha=0.06</a:t>
            </a:r>
          </a:p>
          <a:p>
            <a:r>
              <a:rPr lang="en-US" baseline="0" dirty="0" smtClean="0"/>
              <a:t>A is related to the autocorrelation function and is also sometimes referred to as the structure tensor.</a:t>
            </a:r>
          </a:p>
          <a:p>
            <a:r>
              <a:rPr lang="en-US" baseline="0" dirty="0" smtClean="0"/>
              <a:t>Gaussian window. A matrix per pixel in the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Give an intuitive explanation of why Harris detects corners.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25</a:t>
            </a:fld>
            <a:endParaRPr lang="da-D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There is a mistake in the sign on the </a:t>
            </a:r>
            <a:r>
              <a:rPr lang="en-US" dirty="0" err="1" smtClean="0"/>
              <a:t>L_y</a:t>
            </a:r>
            <a:r>
              <a:rPr lang="en-US" dirty="0" smtClean="0"/>
              <a:t> value in </a:t>
            </a:r>
            <a:r>
              <a:rPr lang="en-US" smtClean="0"/>
              <a:t>this illustration!</a:t>
            </a: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0940880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outer space to atoms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Dithering effect on the</a:t>
            </a:r>
            <a:r>
              <a:rPr lang="en-US" baseline="0" dirty="0" smtClean="0"/>
              <a:t> cats image and the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1724078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Another example:</a:t>
            </a:r>
          </a:p>
          <a:p>
            <a:endParaRPr lang="en-US" dirty="0" err="1" smtClean="0"/>
          </a:p>
          <a:p>
            <a:r>
              <a:rPr lang="en-US" dirty="0" smtClean="0"/>
              <a:t>Images of </a:t>
            </a:r>
            <a:r>
              <a:rPr lang="en-US" dirty="0" err="1" smtClean="0"/>
              <a:t>Iijima</a:t>
            </a:r>
            <a:r>
              <a:rPr lang="en-US" dirty="0" smtClean="0"/>
              <a:t> have their average intensity level rescaled with the intensity of the local image patch in </a:t>
            </a:r>
            <a:r>
              <a:rPr lang="en-US" dirty="0" err="1" smtClean="0"/>
              <a:t>Koenderinks</a:t>
            </a:r>
            <a:r>
              <a:rPr lang="en-US" dirty="0" smtClean="0"/>
              <a:t> image.</a:t>
            </a:r>
          </a:p>
          <a:p>
            <a:endParaRPr lang="en-US" dirty="0" smtClean="0"/>
          </a:p>
          <a:p>
            <a:r>
              <a:rPr lang="en-US" dirty="0" smtClean="0"/>
              <a:t>We can interpret</a:t>
            </a:r>
            <a:r>
              <a:rPr lang="en-US" baseline="0" dirty="0" smtClean="0"/>
              <a:t> this image at fine scales and see </a:t>
            </a:r>
            <a:r>
              <a:rPr lang="en-US" baseline="0" dirty="0" err="1" smtClean="0"/>
              <a:t>Iijima</a:t>
            </a:r>
            <a:r>
              <a:rPr lang="en-US" baseline="0" dirty="0" smtClean="0"/>
              <a:t> or at large scales and see </a:t>
            </a:r>
            <a:r>
              <a:rPr lang="en-US" baseline="0" dirty="0" err="1" smtClean="0"/>
              <a:t>Koenderink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32</a:t>
            </a:fld>
            <a:endParaRPr lang="da-D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Here we see the same object at different</a:t>
            </a:r>
            <a:r>
              <a:rPr lang="en-US" baseline="0" dirty="0" smtClean="0"/>
              <a:t> resolutions. </a:t>
            </a:r>
          </a:p>
          <a:p>
            <a:r>
              <a:rPr lang="en-US" baseline="0" dirty="0" smtClean="0"/>
              <a:t>It is the same object but it appear differently.</a:t>
            </a:r>
          </a:p>
          <a:p>
            <a:r>
              <a:rPr lang="en-US" baseline="0" dirty="0" smtClean="0"/>
              <a:t>How do we become robust to this effect?</a:t>
            </a:r>
          </a:p>
          <a:p>
            <a:r>
              <a:rPr lang="en-US" baseline="0" dirty="0" smtClean="0"/>
              <a:t>Answer: Do processing at multiple scales to achieve scale invariance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33</a:t>
            </a:fld>
            <a:endParaRPr lang="da-D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Move the object slightly in front of the camera and the image changes drastically at grid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34</a:t>
            </a:fld>
            <a:endParaRPr lang="da-D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year: Consider dropping this slide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35</a:t>
            </a:fld>
            <a:endParaRPr lang="da-D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scale sigma=0</a:t>
            </a:r>
            <a:r>
              <a:rPr lang="en-US" baseline="0" dirty="0" smtClean="0"/>
              <a:t> we have the original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Try to make a 3D illustration of the scale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37</a:t>
            </a:fld>
            <a:endParaRPr lang="da-DK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simply an</a:t>
            </a:r>
            <a:r>
              <a:rPr lang="en-US" baseline="0" dirty="0" smtClean="0"/>
              <a:t> implementation of scale space taking advantage of the reduction in detail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Consider adding a bit more details here: E.g. subsample by taking every second pixels after Gaussian blurring.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38</a:t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Find potential matches</a:t>
            </a:r>
            <a:r>
              <a:rPr lang="en-US" baseline="0" dirty="0" smtClean="0"/>
              <a:t> – in principal we can have several candidates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</a:t>
            </a:fld>
            <a:endParaRPr lang="da-DK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simply an</a:t>
            </a:r>
            <a:r>
              <a:rPr lang="en-US" baseline="0" dirty="0" smtClean="0"/>
              <a:t> implementation of scale space taking advantage of the reduction in detail</a:t>
            </a:r>
          </a:p>
          <a:p>
            <a:endParaRPr lang="en-US" baseline="0" dirty="0" smtClean="0"/>
          </a:p>
          <a:p>
            <a:r>
              <a:rPr lang="en-US" baseline="0" dirty="0" smtClean="0"/>
              <a:t>Next year: Consider adding a bit more details here: E.g. subsample by taking every second pixels after Gaussian blurring.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40</a:t>
            </a:fld>
            <a:endParaRPr lang="da-DK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k</a:t>
            </a:r>
            <a:r>
              <a:rPr lang="en-US" dirty="0" smtClean="0"/>
              <a:t> is a scaling factor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42</a:t>
            </a:fld>
            <a:endParaRPr lang="da-DK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Next year: The </a:t>
            </a:r>
            <a:r>
              <a:rPr lang="en-US" dirty="0" err="1" smtClean="0"/>
              <a:t>Lindeberg</a:t>
            </a:r>
            <a:r>
              <a:rPr lang="en-US" baseline="0" dirty="0" smtClean="0"/>
              <a:t> paper I think is overkill for them – convert it to additional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44</a:t>
            </a:fld>
            <a:endParaRPr lang="da-DK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Start by installing</a:t>
            </a:r>
            <a:r>
              <a:rPr lang="en-US" baseline="0" dirty="0" smtClean="0"/>
              <a:t> software and make this run before Wednesday</a:t>
            </a:r>
          </a:p>
          <a:p>
            <a:endParaRPr lang="en-US" baseline="0" dirty="0" smtClean="0"/>
          </a:p>
          <a:p>
            <a:r>
              <a:rPr lang="en-US" baseline="0" dirty="0" smtClean="0"/>
              <a:t>from PIL import Image</a:t>
            </a:r>
          </a:p>
          <a:p>
            <a:r>
              <a:rPr lang="en-US" baseline="0" dirty="0" smtClean="0"/>
              <a:t>From </a:t>
            </a:r>
            <a:r>
              <a:rPr lang="en-US" baseline="0" dirty="0" err="1" smtClean="0"/>
              <a:t>numpy</a:t>
            </a:r>
            <a:r>
              <a:rPr lang="en-US" baseline="0" dirty="0" smtClean="0"/>
              <a:t> import *</a:t>
            </a:r>
          </a:p>
          <a:p>
            <a:r>
              <a:rPr lang="en-US" baseline="0" dirty="0" smtClean="0"/>
              <a:t>from </a:t>
            </a:r>
            <a:r>
              <a:rPr lang="en-US" baseline="0" dirty="0" err="1" smtClean="0"/>
              <a:t>scipy.ndimage</a:t>
            </a:r>
            <a:r>
              <a:rPr lang="en-US" baseline="0" dirty="0" smtClean="0"/>
              <a:t> import filters</a:t>
            </a:r>
          </a:p>
          <a:p>
            <a:r>
              <a:rPr lang="en-US" baseline="0" dirty="0" smtClean="0"/>
              <a:t>help(</a:t>
            </a:r>
            <a:r>
              <a:rPr lang="en-US" baseline="0" dirty="0" err="1" smtClean="0"/>
              <a:t>filters.gaussian_filter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err="1" smtClean="0"/>
              <a:t>Im</a:t>
            </a:r>
            <a:r>
              <a:rPr lang="en-US" baseline="0" dirty="0" smtClean="0"/>
              <a:t>=array(</a:t>
            </a:r>
            <a:r>
              <a:rPr lang="en-US" baseline="0" dirty="0" err="1" smtClean="0"/>
              <a:t>Image.open</a:t>
            </a:r>
            <a:r>
              <a:rPr lang="en-US" baseline="0" dirty="0" smtClean="0"/>
              <a:t>(‘</a:t>
            </a:r>
            <a:r>
              <a:rPr lang="en-US" baseline="0" dirty="0" err="1" smtClean="0"/>
              <a:t>myimage.jpg</a:t>
            </a:r>
            <a:r>
              <a:rPr lang="en-US" baseline="0" dirty="0" smtClean="0"/>
              <a:t>’).convert(‘L’))</a:t>
            </a:r>
          </a:p>
          <a:p>
            <a:r>
              <a:rPr lang="en-US" baseline="0" dirty="0" smtClean="0"/>
              <a:t>Im2 =</a:t>
            </a:r>
            <a:r>
              <a:rPr lang="en-US" baseline="0" dirty="0" err="1" smtClean="0"/>
              <a:t>filters.gaussian_filter</a:t>
            </a:r>
            <a:r>
              <a:rPr lang="en-US" baseline="0" dirty="0" smtClean="0"/>
              <a:t>(</a:t>
            </a:r>
            <a:r>
              <a:rPr lang="en-US" baseline="0" dirty="0" err="1" smtClean="0"/>
              <a:t>im</a:t>
            </a:r>
            <a:r>
              <a:rPr lang="en-US" baseline="0" dirty="0" smtClean="0"/>
              <a:t>, 5)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45</a:t>
            </a:fld>
            <a:endParaRPr lang="da-DK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46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4007284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More about this next week.</a:t>
            </a:r>
          </a:p>
          <a:p>
            <a:endParaRPr lang="en-US" dirty="0" smtClean="0"/>
          </a:p>
          <a:p>
            <a:r>
              <a:rPr lang="en-US" dirty="0" smtClean="0"/>
              <a:t>Next year: This can be skipped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48</a:t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can match distinct point structures, but curves are not trivial to match.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Make a drawing of two curves and explain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5</a:t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</a:t>
            </a:r>
            <a:r>
              <a:rPr lang="en-US" baseline="0" dirty="0" smtClean="0"/>
              <a:t> not all locations are easily matched why not try to find good points to match?</a:t>
            </a:r>
          </a:p>
          <a:p>
            <a:endParaRPr lang="en-US" baseline="0" dirty="0" smtClean="0"/>
          </a:p>
          <a:p>
            <a:r>
              <a:rPr lang="en-US" baseline="0" dirty="0" smtClean="0"/>
              <a:t>Lets consider the sparse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6</a:t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</a:t>
            </a:r>
            <a:r>
              <a:rPr lang="en-US" baseline="0" dirty="0" smtClean="0"/>
              <a:t> not all locations are easily matched why not try to find good points </a:t>
            </a:r>
            <a:r>
              <a:rPr lang="en-US" baseline="0" smtClean="0"/>
              <a:t>to match?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7</a:t>
            </a:fld>
            <a:endParaRPr lang="da-D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Sparse set of</a:t>
            </a:r>
            <a:r>
              <a:rPr lang="en-US" baseline="0" dirty="0" smtClean="0"/>
              <a:t> points but a lot out in structure-less regions (Sky)</a:t>
            </a:r>
          </a:p>
          <a:p>
            <a:r>
              <a:rPr lang="en-US" baseline="0" dirty="0" smtClean="0"/>
              <a:t>But might be relevant for object detection</a:t>
            </a:r>
          </a:p>
          <a:p>
            <a:endParaRPr lang="en-US" baseline="0" dirty="0" smtClean="0"/>
          </a:p>
          <a:p>
            <a:r>
              <a:rPr lang="en-US" baseline="0" dirty="0" smtClean="0"/>
              <a:t>And there is no guarantee we have points in both images on the same </a:t>
            </a:r>
            <a:r>
              <a:rPr lang="en-US" baseline="0" smtClean="0"/>
              <a:t>physical location.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8</a:t>
            </a:fld>
            <a:endParaRPr lang="da-D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Same problem –</a:t>
            </a:r>
            <a:r>
              <a:rPr lang="en-US" baseline="0" dirty="0" smtClean="0"/>
              <a:t> high chance of hitting structure-less points (a lot of sky points)!</a:t>
            </a:r>
          </a:p>
          <a:p>
            <a:r>
              <a:rPr lang="en-US" baseline="0" dirty="0" smtClean="0"/>
              <a:t>Also useless when it comes to matching for 3D reconstruction: We would like points appearing on the same 3D location in both images.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9</a:t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Since</a:t>
            </a:r>
            <a:r>
              <a:rPr lang="en-US" baseline="0" dirty="0" smtClean="0"/>
              <a:t> not all locations are easily matched why not try to find good points to match?</a:t>
            </a:r>
          </a:p>
          <a:p>
            <a:endParaRPr lang="en-US" baseline="0" dirty="0" smtClean="0"/>
          </a:p>
          <a:p>
            <a:r>
              <a:rPr lang="en-US" baseline="0" dirty="0" smtClean="0"/>
              <a:t>Multi-scale Harris corner detector with localization: Approximately 600 points in each image</a:t>
            </a:r>
          </a:p>
          <a:p>
            <a:endParaRPr lang="en-US" baseline="0" dirty="0" smtClean="0"/>
          </a:p>
          <a:p>
            <a:r>
              <a:rPr lang="en-US" baseline="0" dirty="0" smtClean="0"/>
              <a:t>Ok, there are still points we do not find in both images, but there are still many for which we do.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10</a:t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229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733800"/>
            <a:ext cx="8229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Measurements and scale; PhD course on Scale Space, Cph 1-5 Dec 2003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ECE61038-8597-BC4F-AEEF-FE1747EC95E0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4038600" cy="50292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1430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00600" y="37338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Measurements and scale; PhD course on Scale Space, Cph 1-5 Dec 2003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21E3B22C-5572-B842-9411-56425F3C34EF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1430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338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3733800"/>
            <a:ext cx="4038600" cy="2438400"/>
          </a:xfrm>
        </p:spPr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Measurements and scale; PhD course on Scale Space, Cph 1-5 Dec 2003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B8058BB2-56CE-D340-8B0A-E9852EF80C91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4" Type="http://schemas.openxmlformats.org/officeDocument/2006/relationships/image" Target="../media/image12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5" Type="http://schemas.openxmlformats.org/officeDocument/2006/relationships/image" Target="../media/image13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4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6.emf"/><Relationship Id="rId12" Type="http://schemas.openxmlformats.org/officeDocument/2006/relationships/oleObject" Target="../embeddings/oleObject4.bin"/><Relationship Id="rId13" Type="http://schemas.openxmlformats.org/officeDocument/2006/relationships/image" Target="../media/image17.emf"/><Relationship Id="rId14" Type="http://schemas.openxmlformats.org/officeDocument/2006/relationships/oleObject" Target="../embeddings/oleObject5.bin"/><Relationship Id="rId15" Type="http://schemas.openxmlformats.org/officeDocument/2006/relationships/image" Target="../media/image18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11.xml"/><Relationship Id="rId4" Type="http://schemas.openxmlformats.org/officeDocument/2006/relationships/image" Target="../media/image19.emf"/><Relationship Id="rId5" Type="http://schemas.openxmlformats.org/officeDocument/2006/relationships/image" Target="../media/image20.png"/><Relationship Id="rId6" Type="http://schemas.openxmlformats.org/officeDocument/2006/relationships/oleObject" Target="../embeddings/oleObject1.bin"/><Relationship Id="rId7" Type="http://schemas.openxmlformats.org/officeDocument/2006/relationships/image" Target="../media/image14.emf"/><Relationship Id="rId8" Type="http://schemas.openxmlformats.org/officeDocument/2006/relationships/oleObject" Target="../embeddings/oleObject2.bin"/><Relationship Id="rId9" Type="http://schemas.openxmlformats.org/officeDocument/2006/relationships/image" Target="../media/image15.emf"/><Relationship Id="rId10" Type="http://schemas.openxmlformats.org/officeDocument/2006/relationships/oleObject" Target="../embeddings/oleObject3.bin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21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0.bin"/><Relationship Id="rId12" Type="http://schemas.openxmlformats.org/officeDocument/2006/relationships/image" Target="../media/image25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6.emf"/><Relationship Id="rId5" Type="http://schemas.openxmlformats.org/officeDocument/2006/relationships/oleObject" Target="../embeddings/oleObject7.bin"/><Relationship Id="rId6" Type="http://schemas.openxmlformats.org/officeDocument/2006/relationships/image" Target="../media/image22.emf"/><Relationship Id="rId7" Type="http://schemas.openxmlformats.org/officeDocument/2006/relationships/oleObject" Target="../embeddings/oleObject8.bin"/><Relationship Id="rId8" Type="http://schemas.openxmlformats.org/officeDocument/2006/relationships/image" Target="../media/image23.emf"/><Relationship Id="rId9" Type="http://schemas.openxmlformats.org/officeDocument/2006/relationships/oleObject" Target="../embeddings/oleObject9.bin"/><Relationship Id="rId10" Type="http://schemas.openxmlformats.org/officeDocument/2006/relationships/image" Target="../media/image24.emf"/></Relationships>
</file>

<file path=ppt/slides/_rels/slide18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oleObject14.bin"/><Relationship Id="rId12" Type="http://schemas.openxmlformats.org/officeDocument/2006/relationships/image" Target="../media/image30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31.em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7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28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29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4" Type="http://schemas.openxmlformats.org/officeDocument/2006/relationships/image" Target="../media/image33.emf"/><Relationship Id="rId5" Type="http://schemas.openxmlformats.org/officeDocument/2006/relationships/oleObject" Target="../embeddings/oleObject15.bin"/><Relationship Id="rId6" Type="http://schemas.openxmlformats.org/officeDocument/2006/relationships/image" Target="../media/image32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oleObject" Target="../embeddings/oleObject16.bin"/><Relationship Id="rId5" Type="http://schemas.openxmlformats.org/officeDocument/2006/relationships/image" Target="../media/image34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1" Type="http://schemas.openxmlformats.org/officeDocument/2006/relationships/image" Target="../media/image39.emf"/><Relationship Id="rId12" Type="http://schemas.openxmlformats.org/officeDocument/2006/relationships/oleObject" Target="../embeddings/oleObject21.bin"/><Relationship Id="rId13" Type="http://schemas.openxmlformats.org/officeDocument/2006/relationships/image" Target="../media/image40.emf"/><Relationship Id="rId14" Type="http://schemas.openxmlformats.org/officeDocument/2006/relationships/oleObject" Target="../embeddings/oleObject22.bin"/><Relationship Id="rId15" Type="http://schemas.openxmlformats.org/officeDocument/2006/relationships/image" Target="../media/image41.emf"/><Relationship Id="rId16" Type="http://schemas.openxmlformats.org/officeDocument/2006/relationships/oleObject" Target="../embeddings/oleObject23.bin"/><Relationship Id="rId17" Type="http://schemas.openxmlformats.org/officeDocument/2006/relationships/image" Target="../media/image42.emf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7.xml"/><Relationship Id="rId4" Type="http://schemas.openxmlformats.org/officeDocument/2006/relationships/oleObject" Target="../embeddings/oleObject17.bin"/><Relationship Id="rId5" Type="http://schemas.openxmlformats.org/officeDocument/2006/relationships/image" Target="../media/image36.emf"/><Relationship Id="rId6" Type="http://schemas.openxmlformats.org/officeDocument/2006/relationships/oleObject" Target="../embeddings/oleObject18.bin"/><Relationship Id="rId7" Type="http://schemas.openxmlformats.org/officeDocument/2006/relationships/image" Target="../media/image37.emf"/><Relationship Id="rId8" Type="http://schemas.openxmlformats.org/officeDocument/2006/relationships/oleObject" Target="../embeddings/oleObject19.bin"/><Relationship Id="rId9" Type="http://schemas.openxmlformats.org/officeDocument/2006/relationships/image" Target="../media/image38.emf"/><Relationship Id="rId10" Type="http://schemas.openxmlformats.org/officeDocument/2006/relationships/oleObject" Target="../embeddings/oleObject20.bin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3.emf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4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4" Type="http://schemas.openxmlformats.org/officeDocument/2006/relationships/oleObject" Target="../embeddings/oleObject24.bin"/><Relationship Id="rId5" Type="http://schemas.openxmlformats.org/officeDocument/2006/relationships/image" Target="../media/image34.emf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4" Type="http://schemas.openxmlformats.org/officeDocument/2006/relationships/oleObject" Target="../embeddings/oleObject25.bin"/><Relationship Id="rId5" Type="http://schemas.openxmlformats.org/officeDocument/2006/relationships/image" Target="../media/image45.emf"/><Relationship Id="rId6" Type="http://schemas.openxmlformats.org/officeDocument/2006/relationships/oleObject" Target="../embeddings/oleObject26.bin"/><Relationship Id="rId7" Type="http://schemas.openxmlformats.org/officeDocument/2006/relationships/image" Target="../media/image46.emf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35.tiff"/><Relationship Id="rId5" Type="http://schemas.openxmlformats.org/officeDocument/2006/relationships/oleObject" Target="../embeddings/oleObject27.bin"/><Relationship Id="rId6" Type="http://schemas.openxmlformats.org/officeDocument/2006/relationships/image" Target="../media/image47.emf"/><Relationship Id="rId7" Type="http://schemas.openxmlformats.org/officeDocument/2006/relationships/oleObject" Target="../embeddings/oleObject28.bin"/><Relationship Id="rId8" Type="http://schemas.openxmlformats.org/officeDocument/2006/relationships/image" Target="../media/image34.emf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8.em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.magnet.fsu.edu/primer/java/scienceopticsu/powersof10/index.html" TargetMode="External"/><Relationship Id="rId4" Type="http://schemas.openxmlformats.org/officeDocument/2006/relationships/image" Target="../media/image49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wmf"/><Relationship Id="rId4" Type="http://schemas.openxmlformats.org/officeDocument/2006/relationships/image" Target="../media/image54.wmf"/><Relationship Id="rId5" Type="http://schemas.openxmlformats.org/officeDocument/2006/relationships/image" Target="../media/image55.wmf"/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jpeg"/><Relationship Id="rId4" Type="http://schemas.openxmlformats.org/officeDocument/2006/relationships/image" Target="../media/image57.jpeg"/><Relationship Id="rId5" Type="http://schemas.openxmlformats.org/officeDocument/2006/relationships/image" Target="../media/image58.jpeg"/><Relationship Id="rId6" Type="http://schemas.openxmlformats.org/officeDocument/2006/relationships/image" Target="../media/image59.jpeg"/><Relationship Id="rId7" Type="http://schemas.openxmlformats.org/officeDocument/2006/relationships/image" Target="../media/image60.jpeg"/><Relationship Id="rId8" Type="http://schemas.openxmlformats.org/officeDocument/2006/relationships/image" Target="../media/image61.png"/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2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63.emf"/><Relationship Id="rId12" Type="http://schemas.openxmlformats.org/officeDocument/2006/relationships/oleObject" Target="../embeddings/oleObject30.bin"/><Relationship Id="rId13" Type="http://schemas.openxmlformats.org/officeDocument/2006/relationships/image" Target="../media/image64.emf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28.xml"/><Relationship Id="rId4" Type="http://schemas.openxmlformats.org/officeDocument/2006/relationships/image" Target="../media/image65.emf"/><Relationship Id="rId5" Type="http://schemas.openxmlformats.org/officeDocument/2006/relationships/image" Target="../media/image66.emf"/><Relationship Id="rId6" Type="http://schemas.openxmlformats.org/officeDocument/2006/relationships/image" Target="../media/image67.emf"/><Relationship Id="rId7" Type="http://schemas.openxmlformats.org/officeDocument/2006/relationships/image" Target="../media/image68.emf"/><Relationship Id="rId8" Type="http://schemas.openxmlformats.org/officeDocument/2006/relationships/image" Target="../media/image69.emf"/><Relationship Id="rId9" Type="http://schemas.openxmlformats.org/officeDocument/2006/relationships/image" Target="../media/image70.emf"/><Relationship Id="rId10" Type="http://schemas.openxmlformats.org/officeDocument/2006/relationships/oleObject" Target="../embeddings/oleObject29.bin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71.tiff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wmf"/><Relationship Id="rId4" Type="http://schemas.openxmlformats.org/officeDocument/2006/relationships/image" Target="../media/image5.wmf"/><Relationship Id="rId5" Type="http://schemas.openxmlformats.org/officeDocument/2006/relationships/image" Target="../media/image6.w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1.tiff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1.xml"/><Relationship Id="rId4" Type="http://schemas.openxmlformats.org/officeDocument/2006/relationships/oleObject" Target="../embeddings/oleObject31.bin"/><Relationship Id="rId5" Type="http://schemas.openxmlformats.org/officeDocument/2006/relationships/image" Target="../media/image72.emf"/><Relationship Id="rId6" Type="http://schemas.openxmlformats.org/officeDocument/2006/relationships/oleObject" Target="../embeddings/oleObject32.bin"/><Relationship Id="rId7" Type="http://schemas.openxmlformats.org/officeDocument/2006/relationships/image" Target="../media/image73.emf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tiff"/><Relationship Id="rId4" Type="http://schemas.openxmlformats.org/officeDocument/2006/relationships/image" Target="../media/image7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4" Type="http://schemas.openxmlformats.org/officeDocument/2006/relationships/image" Target="../media/image3.jpeg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4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4" Type="http://schemas.openxmlformats.org/officeDocument/2006/relationships/image" Target="../media/image10.emf"/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Features I:</a:t>
            </a:r>
            <a:br>
              <a:rPr lang="en-US" sz="2800" dirty="0" smtClean="0"/>
            </a:br>
            <a:r>
              <a:rPr lang="en-US" sz="2800" dirty="0" smtClean="0"/>
              <a:t>Detecting Interest Points</a:t>
            </a:r>
            <a:endParaRPr lang="en-US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800" dirty="0"/>
              <a:t>Kim Steenstrup </a:t>
            </a:r>
            <a:r>
              <a:rPr lang="da-DK" sz="1800" dirty="0" smtClean="0"/>
              <a:t>Pedersen</a:t>
            </a:r>
            <a:endParaRPr lang="da-DK" sz="18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>
                <a:solidFill>
                  <a:schemeClr val="tx2"/>
                </a:solidFill>
              </a:rPr>
            </a:br>
            <a:endParaRPr lang="da-DK" sz="1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 </a:t>
            </a:r>
            <a:r>
              <a:rPr lang="en-US" dirty="0" err="1" smtClean="0"/>
              <a:t>vs</a:t>
            </a:r>
            <a:r>
              <a:rPr lang="en-US" dirty="0" smtClean="0"/>
              <a:t> random points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u="sng" dirty="0" smtClean="0"/>
              <a:t>salient points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584457" y="2446338"/>
            <a:ext cx="4318485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12551" y="2446338"/>
            <a:ext cx="4223097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err="1" smtClean="0"/>
              <a:t>Salient</a:t>
            </a:r>
            <a:r>
              <a:rPr lang="da-DK" dirty="0" smtClean="0"/>
              <a:t> points = </a:t>
            </a:r>
            <a:r>
              <a:rPr lang="da-DK" dirty="0" err="1" smtClean="0"/>
              <a:t>Interests</a:t>
            </a:r>
            <a:r>
              <a:rPr lang="da-DK" dirty="0" smtClean="0"/>
              <a:t>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Salient points</a:t>
            </a:r>
            <a:r>
              <a:rPr lang="en-US" dirty="0" smtClean="0"/>
              <a:t>: Local structure that appear distinct from the image in the surrounding region of the salient point.</a:t>
            </a:r>
          </a:p>
          <a:p>
            <a:endParaRPr lang="en-US" dirty="0" smtClean="0"/>
          </a:p>
          <a:p>
            <a:r>
              <a:rPr lang="en-US" dirty="0" smtClean="0"/>
              <a:t>We need an operational definition in order to detect such points!</a:t>
            </a:r>
          </a:p>
          <a:p>
            <a:endParaRPr lang="en-US" dirty="0" smtClean="0"/>
          </a:p>
          <a:p>
            <a:r>
              <a:rPr lang="en-US" dirty="0" smtClean="0"/>
              <a:t>Terminology: Salient points aka interest points aka </a:t>
            </a:r>
            <a:r>
              <a:rPr lang="en-US" dirty="0" err="1" smtClean="0"/>
              <a:t>keypoints</a:t>
            </a:r>
            <a:r>
              <a:rPr lang="en-US" dirty="0" smtClean="0"/>
              <a:t> aka features (old confusing terminology)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How to automatically detect interesting points?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Detecting points by template matching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743200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4" descr="Erimitage_corner_template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76600" y="1524000"/>
            <a:ext cx="1333499" cy="934356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 rot="10800000" flipV="1">
            <a:off x="2057400" y="2057400"/>
            <a:ext cx="1752600" cy="1447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>
            <a:off x="3886200" y="2057400"/>
            <a:ext cx="2438400" cy="13716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5029200" y="2362200"/>
            <a:ext cx="45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52800" y="1143000"/>
            <a:ext cx="1295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Template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04800" y="5791200"/>
            <a:ext cx="58674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How do we construct a generic corner template?</a:t>
            </a:r>
            <a:endParaRPr lang="en-US" sz="2000" dirty="0"/>
          </a:p>
        </p:txBody>
      </p:sp>
      <p:sp>
        <p:nvSpPr>
          <p:cNvPr id="14" name="TextBox 13"/>
          <p:cNvSpPr txBox="1"/>
          <p:nvPr/>
        </p:nvSpPr>
        <p:spPr>
          <a:xfrm>
            <a:off x="5486400" y="6248400"/>
            <a:ext cx="3124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Bad idea – won’t work!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Viewing images as functions</a:t>
            </a:r>
            <a:endParaRPr lang="en-US" dirty="0"/>
          </a:p>
        </p:txBody>
      </p:sp>
      <p:pic>
        <p:nvPicPr>
          <p:cNvPr id="6" name="Content Placeholder 5" descr="Erimitage1_gray.eps"/>
          <p:cNvPicPr>
            <a:picLocks noGrp="1" noChangeAspect="1"/>
          </p:cNvPicPr>
          <p:nvPr>
            <p:ph sz="half" idx="1"/>
          </p:nvPr>
        </p:nvPicPr>
        <p:blipFill>
          <a:blip r:embed="rId4"/>
          <a:srcRect t="-33792" b="-33792"/>
          <a:stretch>
            <a:fillRect/>
          </a:stretch>
        </p:blipFill>
        <p:spPr/>
      </p:pic>
      <p:pic>
        <p:nvPicPr>
          <p:cNvPr id="7" name="Content Placeholder 6" descr="Erimitage1_gray_mesh.eps"/>
          <p:cNvPicPr>
            <a:picLocks noGrp="1" noChangeAspect="1"/>
          </p:cNvPicPr>
          <p:nvPr>
            <p:ph sz="half" idx="2"/>
          </p:nvPr>
        </p:nvPicPr>
        <p:blipFill>
          <a:blip r:embed="rId5"/>
          <a:srcRect t="-21820" b="-21820"/>
          <a:stretch>
            <a:fillRect/>
          </a:stretch>
        </p:blipFill>
        <p:spPr/>
      </p:pic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1905000" y="2057400"/>
          <a:ext cx="953477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69" name="Equation" r:id="rId6" imgW="406400" imgH="165100" progId="Equation.3">
                  <p:embed/>
                </p:oleObj>
              </mc:Choice>
              <mc:Fallback>
                <p:oleObj name="Equation" r:id="rId6" imgW="406400" imgH="1651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0" y="2057400"/>
                        <a:ext cx="953477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39" name="Object 3"/>
          <p:cNvGraphicFramePr>
            <a:graphicFrameLocks noChangeAspect="1"/>
          </p:cNvGraphicFramePr>
          <p:nvPr/>
        </p:nvGraphicFramePr>
        <p:xfrm>
          <a:off x="6324600" y="2057400"/>
          <a:ext cx="954088" cy="38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70" name="Equation" r:id="rId8" imgW="406400" imgH="165100" progId="Equation.3">
                  <p:embed/>
                </p:oleObj>
              </mc:Choice>
              <mc:Fallback>
                <p:oleObj name="Equation" r:id="rId8" imgW="406400" imgH="1651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4600" y="2057400"/>
                        <a:ext cx="954088" cy="3873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0" name="Object 4"/>
          <p:cNvGraphicFramePr>
            <a:graphicFrameLocks noChangeAspect="1"/>
          </p:cNvGraphicFramePr>
          <p:nvPr/>
        </p:nvGraphicFramePr>
        <p:xfrm>
          <a:off x="5372100" y="4953000"/>
          <a:ext cx="259345" cy="230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71" name="Equation" r:id="rId10" imgW="114300" imgH="101600" progId="Equation.3">
                  <p:embed/>
                </p:oleObj>
              </mc:Choice>
              <mc:Fallback>
                <p:oleObj name="Equation" r:id="rId10" imgW="114300" imgH="1016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72100" y="4953000"/>
                        <a:ext cx="259345" cy="230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1" name="Object 5"/>
          <p:cNvGraphicFramePr>
            <a:graphicFrameLocks noChangeAspect="1"/>
          </p:cNvGraphicFramePr>
          <p:nvPr/>
        </p:nvGraphicFramePr>
        <p:xfrm>
          <a:off x="7848600" y="4833938"/>
          <a:ext cx="258763" cy="315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72" name="Equation" r:id="rId12" imgW="114300" imgH="139700" progId="Equation.3">
                  <p:embed/>
                </p:oleObj>
              </mc:Choice>
              <mc:Fallback>
                <p:oleObj name="Equation" r:id="rId12" imgW="114300" imgH="1397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4833938"/>
                        <a:ext cx="258763" cy="31591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5542" name="Object 6"/>
          <p:cNvGraphicFramePr>
            <a:graphicFrameLocks noChangeAspect="1"/>
          </p:cNvGraphicFramePr>
          <p:nvPr/>
        </p:nvGraphicFramePr>
        <p:xfrm>
          <a:off x="4752975" y="2833688"/>
          <a:ext cx="200025" cy="285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6073" name="Equation" r:id="rId14" imgW="88900" imgH="127000" progId="Equation.3">
                  <p:embed/>
                </p:oleObj>
              </mc:Choice>
              <mc:Fallback>
                <p:oleObj name="Equation" r:id="rId14" imgW="88900" imgH="127000" progId="Equation.3">
                  <p:embed/>
                  <p:pic>
                    <p:nvPicPr>
                      <p:cNvPr id="0" name="Picture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52975" y="2833688"/>
                        <a:ext cx="200025" cy="285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blobs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Local intensity </a:t>
            </a:r>
            <a:r>
              <a:rPr lang="en-US" dirty="0" err="1" smtClean="0"/>
              <a:t>extrema</a:t>
            </a:r>
            <a:r>
              <a:rPr lang="en-US" dirty="0" smtClean="0"/>
              <a:t> (maxima and minima) are potential candidates for salient points.</a:t>
            </a:r>
          </a:p>
          <a:p>
            <a:endParaRPr lang="en-US" dirty="0" smtClean="0"/>
          </a:p>
          <a:p>
            <a:r>
              <a:rPr lang="en-US" dirty="0" err="1" smtClean="0"/>
              <a:t>Extrema</a:t>
            </a:r>
            <a:r>
              <a:rPr lang="en-US" dirty="0" smtClean="0"/>
              <a:t> are distinct from the neighboring pixels.</a:t>
            </a:r>
          </a:p>
          <a:p>
            <a:endParaRPr lang="en-US" dirty="0" smtClean="0"/>
          </a:p>
          <a:p>
            <a:r>
              <a:rPr lang="en-US" dirty="0" smtClean="0"/>
              <a:t>We refer to these </a:t>
            </a:r>
            <a:r>
              <a:rPr lang="en-US" dirty="0" err="1" smtClean="0"/>
              <a:t>extrema</a:t>
            </a:r>
            <a:r>
              <a:rPr lang="en-US" dirty="0" smtClean="0"/>
              <a:t> as bright or dark blobs.</a:t>
            </a:r>
          </a:p>
          <a:p>
            <a:endParaRPr lang="en-US" dirty="0" smtClean="0"/>
          </a:p>
          <a:p>
            <a:r>
              <a:rPr lang="en-US" dirty="0" smtClean="0"/>
              <a:t>How do we find intensity </a:t>
            </a:r>
            <a:r>
              <a:rPr lang="en-US" dirty="0" err="1" smtClean="0"/>
              <a:t>extrema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457200" y="5105400"/>
            <a:ext cx="82296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    Compute image derivatives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4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Linear Filtering 101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Filtering by discrete convolution</a:t>
            </a:r>
          </a:p>
          <a:p>
            <a:pPr lvl="1"/>
            <a:r>
              <a:rPr lang="en-US" dirty="0" smtClean="0"/>
              <a:t>A filter is defined by a filter kernel </a:t>
            </a:r>
            <a:r>
              <a:rPr lang="en-US" i="1" dirty="0" err="1" smtClean="0"/>
              <a:t>h</a:t>
            </a:r>
            <a:r>
              <a:rPr lang="en-US" dirty="0" err="1" smtClean="0"/>
              <a:t>(</a:t>
            </a:r>
            <a:r>
              <a:rPr lang="en-US" i="1" dirty="0" err="1" smtClean="0"/>
              <a:t>x,y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Filtering the image </a:t>
            </a:r>
            <a:r>
              <a:rPr lang="en-US" i="1" dirty="0" err="1" smtClean="0"/>
              <a:t>I</a:t>
            </a:r>
            <a:r>
              <a:rPr lang="en-US" dirty="0" err="1" smtClean="0"/>
              <a:t>(</a:t>
            </a:r>
            <a:r>
              <a:rPr lang="en-US" i="1" dirty="0" err="1" smtClean="0"/>
              <a:t>x,y</a:t>
            </a:r>
            <a:r>
              <a:rPr lang="en-US" dirty="0" smtClean="0"/>
              <a:t>) with the kernel </a:t>
            </a:r>
            <a:r>
              <a:rPr lang="en-US" i="1" dirty="0" err="1" smtClean="0"/>
              <a:t>h</a:t>
            </a:r>
            <a:r>
              <a:rPr lang="en-US" dirty="0" err="1" smtClean="0"/>
              <a:t>(</a:t>
            </a:r>
            <a:r>
              <a:rPr lang="en-US" i="1" dirty="0" err="1" smtClean="0"/>
              <a:t>x,y</a:t>
            </a:r>
            <a:r>
              <a:rPr lang="en-US" dirty="0" smtClean="0"/>
              <a:t>) is defined as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Consider filter kernels as images</a:t>
            </a:r>
          </a:p>
          <a:p>
            <a:pPr lvl="1"/>
            <a:r>
              <a:rPr lang="en-US" dirty="0" smtClean="0"/>
              <a:t>They do not have to be of the same size as the image</a:t>
            </a:r>
          </a:p>
          <a:p>
            <a:pPr lvl="1"/>
            <a:r>
              <a:rPr lang="en-US" dirty="0" smtClean="0"/>
              <a:t>Filtering slides the reverse filter kernel across the image and compute the product sum at each location</a:t>
            </a:r>
          </a:p>
          <a:p>
            <a:pPr lvl="1"/>
            <a:r>
              <a:rPr lang="en-US" dirty="0" smtClean="0"/>
              <a:t>The result at (</a:t>
            </a:r>
            <a:r>
              <a:rPr lang="en-US" dirty="0" err="1" smtClean="0"/>
              <a:t>x,y</a:t>
            </a:r>
            <a:r>
              <a:rPr lang="en-US" dirty="0" smtClean="0"/>
              <a:t>) is called the filter response</a:t>
            </a:r>
          </a:p>
          <a:p>
            <a:pPr lvl="1"/>
            <a:r>
              <a:rPr lang="en-US" i="1" dirty="0" smtClean="0"/>
              <a:t>R</a:t>
            </a:r>
            <a:r>
              <a:rPr lang="en-US" dirty="0" smtClean="0"/>
              <a:t> is an image of same size as the original image </a:t>
            </a:r>
            <a:r>
              <a:rPr lang="en-US" i="1" dirty="0" smtClean="0"/>
              <a:t>I</a:t>
            </a:r>
            <a:r>
              <a:rPr lang="en-US" dirty="0" smtClean="0"/>
              <a:t>.</a:t>
            </a:r>
            <a:endParaRPr lang="en-US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/>
        </p:nvGraphicFramePr>
        <p:xfrm>
          <a:off x="914400" y="3048000"/>
          <a:ext cx="5181600" cy="6102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9749" name="Equation" r:id="rId4" imgW="3022600" imgH="355600" progId="Equation.3">
                  <p:embed/>
                </p:oleObj>
              </mc:Choice>
              <mc:Fallback>
                <p:oleObj name="Equation" r:id="rId4" imgW="3022600" imgH="355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3048000"/>
                        <a:ext cx="5181600" cy="6102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Gaussian derivative filter kernels</a:t>
            </a:r>
            <a:endParaRPr lang="en-US" dirty="0"/>
          </a:p>
        </p:txBody>
      </p:sp>
      <p:pic>
        <p:nvPicPr>
          <p:cNvPr id="6" name="Content Placeholder 5" descr="Gaussians2d.eps"/>
          <p:cNvPicPr>
            <a:picLocks noGrp="1" noChangeAspect="1"/>
          </p:cNvPicPr>
          <p:nvPr>
            <p:ph idx="1"/>
          </p:nvPr>
        </p:nvPicPr>
        <p:blipFill>
          <a:blip r:embed="rId4"/>
          <a:srcRect l="-39314" r="-39314"/>
          <a:stretch>
            <a:fillRect/>
          </a:stretch>
        </p:blipFill>
        <p:spPr>
          <a:xfrm>
            <a:off x="-1066800" y="1600200"/>
            <a:ext cx="7543800" cy="4148799"/>
          </a:xfrm>
        </p:spPr>
      </p:pic>
      <p:sp>
        <p:nvSpPr>
          <p:cNvPr id="7" name="TextBox 6"/>
          <p:cNvSpPr txBox="1"/>
          <p:nvPr/>
        </p:nvSpPr>
        <p:spPr>
          <a:xfrm>
            <a:off x="533400" y="5858470"/>
            <a:ext cx="82296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Aside: </a:t>
            </a:r>
            <a:r>
              <a:rPr lang="en-US" dirty="0" err="1" smtClean="0"/>
              <a:t>Neurophysiological</a:t>
            </a:r>
            <a:r>
              <a:rPr lang="en-US" dirty="0" smtClean="0"/>
              <a:t> experiments by Young (1987) show that the receptive field profiles in the human retina and visual cortex can be </a:t>
            </a:r>
            <a:r>
              <a:rPr lang="en-US" dirty="0" err="1" smtClean="0"/>
              <a:t>modelled</a:t>
            </a:r>
            <a:r>
              <a:rPr lang="en-US" dirty="0" smtClean="0"/>
              <a:t> by Gaussian derivatives.</a:t>
            </a:r>
            <a:endParaRPr lang="en-US" dirty="0"/>
          </a:p>
        </p:txBody>
      </p:sp>
      <p:graphicFrame>
        <p:nvGraphicFramePr>
          <p:cNvPr id="8" name="Object 7"/>
          <p:cNvGraphicFramePr>
            <a:graphicFrameLocks noChangeAspect="1"/>
          </p:cNvGraphicFramePr>
          <p:nvPr/>
        </p:nvGraphicFramePr>
        <p:xfrm>
          <a:off x="4953000" y="1676400"/>
          <a:ext cx="3678238" cy="819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29" name="Equation" r:id="rId5" imgW="1993900" imgH="444500" progId="Equation.3">
                  <p:embed/>
                </p:oleObj>
              </mc:Choice>
              <mc:Fallback>
                <p:oleObj name="Equation" r:id="rId5" imgW="1993900" imgH="4445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1676400"/>
                        <a:ext cx="3678238" cy="8191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3" name="Object 3"/>
          <p:cNvGraphicFramePr>
            <a:graphicFrameLocks noChangeAspect="1"/>
          </p:cNvGraphicFramePr>
          <p:nvPr/>
        </p:nvGraphicFramePr>
        <p:xfrm>
          <a:off x="4953000" y="2743200"/>
          <a:ext cx="1404937" cy="7254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0" name="Equation" r:id="rId7" imgW="762000" imgH="393700" progId="Equation.3">
                  <p:embed/>
                </p:oleObj>
              </mc:Choice>
              <mc:Fallback>
                <p:oleObj name="Equation" r:id="rId7" imgW="762000" imgH="3937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2743200"/>
                        <a:ext cx="1404937" cy="7254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4" name="Object 4"/>
          <p:cNvGraphicFramePr>
            <a:graphicFrameLocks noChangeAspect="1"/>
          </p:cNvGraphicFramePr>
          <p:nvPr/>
        </p:nvGraphicFramePr>
        <p:xfrm>
          <a:off x="4953000" y="3810000"/>
          <a:ext cx="271780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1" name="Equation" r:id="rId9" imgW="1473200" imgH="419100" progId="Equation.3">
                  <p:embed/>
                </p:oleObj>
              </mc:Choice>
              <mc:Fallback>
                <p:oleObj name="Equation" r:id="rId9" imgW="1473200" imgH="4191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3810000"/>
                        <a:ext cx="271780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6805" name="Object 5"/>
          <p:cNvGraphicFramePr>
            <a:graphicFrameLocks noChangeAspect="1"/>
          </p:cNvGraphicFramePr>
          <p:nvPr/>
        </p:nvGraphicFramePr>
        <p:xfrm>
          <a:off x="4953000" y="4876800"/>
          <a:ext cx="4006850" cy="771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7232" name="Equation" r:id="rId11" imgW="2171700" imgH="419100" progId="Equation.3">
                  <p:embed/>
                </p:oleObj>
              </mc:Choice>
              <mc:Fallback>
                <p:oleObj name="Equation" r:id="rId11" imgW="2171700" imgH="4191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53000" y="4876800"/>
                        <a:ext cx="4006850" cy="771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Image derivatives with Gaussian filters</a:t>
            </a:r>
            <a:endParaRPr lang="en-US" dirty="0"/>
          </a:p>
        </p:txBody>
      </p:sp>
      <p:pic>
        <p:nvPicPr>
          <p:cNvPr id="4" name="Content Placeholder 3" descr="lenaderiv.eps"/>
          <p:cNvPicPr>
            <a:picLocks noGrp="1" noChangeAspect="1"/>
          </p:cNvPicPr>
          <p:nvPr>
            <p:ph idx="1"/>
          </p:nvPr>
        </p:nvPicPr>
        <p:blipFill>
          <a:blip r:embed="rId4"/>
          <a:srcRect l="-37586" r="-37586"/>
          <a:stretch>
            <a:fillRect/>
          </a:stretch>
        </p:blipFill>
        <p:spPr>
          <a:xfrm>
            <a:off x="-1371600" y="1600200"/>
            <a:ext cx="8229600" cy="4525963"/>
          </a:xfrm>
        </p:spPr>
      </p:pic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4227512" y="1920875"/>
          <a:ext cx="2859088" cy="3286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53" name="Equation" r:id="rId5" imgW="1549400" imgH="177800" progId="Equation.3">
                  <p:embed/>
                </p:oleObj>
              </mc:Choice>
              <mc:Fallback>
                <p:oleObj name="Equation" r:id="rId5" imgW="1549400" imgH="1778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227512" y="1920875"/>
                        <a:ext cx="2859088" cy="3286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4156075" y="2930526"/>
          <a:ext cx="4073525" cy="62230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54" name="Equation" r:id="rId7" imgW="2578100" imgH="393700" progId="Equation.3">
                  <p:embed/>
                </p:oleObj>
              </mc:Choice>
              <mc:Fallback>
                <p:oleObj name="Equation" r:id="rId7" imgW="2578100" imgH="3937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156075" y="2930526"/>
                        <a:ext cx="4073525" cy="622306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5213350" y="3581400"/>
          <a:ext cx="3502025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55" name="Equation" r:id="rId9" imgW="2120900" imgH="876300" progId="Equation.3">
                  <p:embed/>
                </p:oleObj>
              </mc:Choice>
              <mc:Fallback>
                <p:oleObj name="Equation" r:id="rId9" imgW="2120900" imgH="8763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13350" y="3581400"/>
                        <a:ext cx="3502025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7829" name="Object 5"/>
          <p:cNvGraphicFramePr>
            <a:graphicFrameLocks noChangeAspect="1"/>
          </p:cNvGraphicFramePr>
          <p:nvPr/>
        </p:nvGraphicFramePr>
        <p:xfrm>
          <a:off x="5224463" y="5029200"/>
          <a:ext cx="3690937" cy="1450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8256" name="Equation" r:id="rId11" imgW="2235200" imgH="876300" progId="Equation.3">
                  <p:embed/>
                </p:oleObj>
              </mc:Choice>
              <mc:Fallback>
                <p:oleObj name="Equation" r:id="rId11" imgW="2235200" imgH="8763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24463" y="5029200"/>
                        <a:ext cx="3690937" cy="14509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A simple 1D example</a:t>
            </a:r>
            <a:endParaRPr lang="en-US" dirty="0"/>
          </a:p>
        </p:txBody>
      </p:sp>
      <p:pic>
        <p:nvPicPr>
          <p:cNvPr id="4" name="Content Placeholder 3" descr="consine_derivatives.eps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708" r="-21708"/>
          <a:stretch>
            <a:fillRect/>
          </a:stretch>
        </p:blipFill>
        <p:spPr/>
      </p:pic>
      <p:sp>
        <p:nvSpPr>
          <p:cNvPr id="3" name="TextBox 2"/>
          <p:cNvSpPr txBox="1"/>
          <p:nvPr/>
        </p:nvSpPr>
        <p:spPr>
          <a:xfrm>
            <a:off x="323528" y="6156012"/>
            <a:ext cx="4824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Finding </a:t>
            </a:r>
            <a:r>
              <a:rPr lang="en-US" dirty="0" err="1" smtClean="0"/>
              <a:t>extrema</a:t>
            </a:r>
            <a:r>
              <a:rPr lang="en-US" dirty="0" smtClean="0"/>
              <a:t>  - look for points where</a:t>
            </a:r>
            <a:endParaRPr lang="en-US" dirty="0"/>
          </a:p>
        </p:txBody>
      </p: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5304474"/>
              </p:ext>
            </p:extLst>
          </p:nvPr>
        </p:nvGraphicFramePr>
        <p:xfrm>
          <a:off x="4716015" y="6021288"/>
          <a:ext cx="2987123" cy="764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14" name="Equation" r:id="rId5" imgW="1587500" imgH="406400" progId="Equation.3">
                  <p:embed/>
                </p:oleObj>
              </mc:Choice>
              <mc:Fallback>
                <p:oleObj name="Equation" r:id="rId5" imgW="1587500" imgH="4064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4716015" y="6021288"/>
                        <a:ext cx="2987123" cy="76470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106762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 and next couple of lectures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We consider the problem of matching two or more images</a:t>
            </a:r>
          </a:p>
          <a:p>
            <a:r>
              <a:rPr lang="en-US" dirty="0" smtClean="0"/>
              <a:t>Today we focus on detecting good locations to match.</a:t>
            </a:r>
          </a:p>
          <a:p>
            <a:r>
              <a:rPr lang="en-US" dirty="0" smtClean="0"/>
              <a:t>Next week we focus on how to perform the actual matching.</a:t>
            </a:r>
          </a:p>
          <a:p>
            <a:endParaRPr lang="en-US" dirty="0" smtClean="0"/>
          </a:p>
          <a:p>
            <a:r>
              <a:rPr lang="en-US" dirty="0" smtClean="0"/>
              <a:t>Relevant for</a:t>
            </a:r>
          </a:p>
          <a:p>
            <a:pPr lvl="1"/>
            <a:r>
              <a:rPr lang="en-US" dirty="0" smtClean="0"/>
              <a:t>3D reconstruction</a:t>
            </a:r>
          </a:p>
          <a:p>
            <a:pPr lvl="1"/>
            <a:r>
              <a:rPr lang="en-US" dirty="0" smtClean="0"/>
              <a:t>Content-based image retrieval </a:t>
            </a:r>
          </a:p>
          <a:p>
            <a:pPr lvl="1"/>
            <a:r>
              <a:rPr lang="en-US" dirty="0" smtClean="0"/>
              <a:t>Object detection and recognition</a:t>
            </a:r>
          </a:p>
          <a:p>
            <a:pPr lvl="1"/>
            <a:r>
              <a:rPr lang="en-US" dirty="0" smtClean="0"/>
              <a:t>Tracking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ntitled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53" b="-685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gradient vector field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885546517"/>
              </p:ext>
            </p:extLst>
          </p:nvPr>
        </p:nvGraphicFramePr>
        <p:xfrm>
          <a:off x="4167535" y="548680"/>
          <a:ext cx="285273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1860" name="Equation" r:id="rId4" imgW="1028700" imgH="228600" progId="Equation.3">
                  <p:embed/>
                </p:oleObj>
              </mc:Choice>
              <mc:Fallback>
                <p:oleObj name="Equation" r:id="rId4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67535" y="548680"/>
                        <a:ext cx="2852737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49843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blobs by </a:t>
            </a:r>
            <a:r>
              <a:rPr lang="en-US" dirty="0" err="1" smtClean="0"/>
              <a:t>Laplacian</a:t>
            </a:r>
            <a:r>
              <a:rPr lang="en-US" dirty="0" smtClean="0"/>
              <a:t> of Gaussian filter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Finding </a:t>
            </a:r>
            <a:r>
              <a:rPr lang="en-US" dirty="0" err="1" smtClean="0"/>
              <a:t>extrema</a:t>
            </a:r>
            <a:r>
              <a:rPr lang="en-US" dirty="0" smtClean="0"/>
              <a:t> in 2D:</a:t>
            </a:r>
          </a:p>
          <a:p>
            <a:pPr lvl="1"/>
            <a:r>
              <a:rPr lang="en-US" dirty="0" smtClean="0"/>
              <a:t>Find points that are simultaneous </a:t>
            </a:r>
            <a:r>
              <a:rPr lang="en-US" dirty="0" err="1" smtClean="0"/>
              <a:t>extrema</a:t>
            </a:r>
            <a:r>
              <a:rPr lang="en-US" dirty="0" smtClean="0"/>
              <a:t> in the </a:t>
            </a:r>
            <a:r>
              <a:rPr lang="en-US" dirty="0" err="1" smtClean="0"/>
              <a:t>x</a:t>
            </a:r>
            <a:r>
              <a:rPr lang="en-US" dirty="0" smtClean="0"/>
              <a:t> and </a:t>
            </a:r>
            <a:r>
              <a:rPr lang="en-US" dirty="0" err="1" smtClean="0"/>
              <a:t>y</a:t>
            </a:r>
            <a:r>
              <a:rPr lang="en-US" dirty="0" smtClean="0"/>
              <a:t> direction.</a:t>
            </a:r>
          </a:p>
          <a:p>
            <a:pPr lvl="1"/>
            <a:r>
              <a:rPr lang="en-US" dirty="0" smtClean="0"/>
              <a:t>We can solve this in one go by looking for </a:t>
            </a:r>
            <a:r>
              <a:rPr lang="en-US" dirty="0" err="1" smtClean="0"/>
              <a:t>extrema</a:t>
            </a:r>
            <a:r>
              <a:rPr lang="en-US" dirty="0" smtClean="0"/>
              <a:t> of the </a:t>
            </a:r>
            <a:r>
              <a:rPr lang="en-US" dirty="0" err="1" smtClean="0"/>
              <a:t>Laplacian</a:t>
            </a:r>
            <a:r>
              <a:rPr lang="en-US" dirty="0" smtClean="0"/>
              <a:t> of Gaussian filter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pPr lvl="1"/>
            <a:r>
              <a:rPr lang="en-US" dirty="0" smtClean="0"/>
              <a:t>Bright blob:                          Dark blob: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Discrete implementation: </a:t>
            </a:r>
            <a:r>
              <a:rPr lang="en-US" dirty="0" err="1" smtClean="0"/>
              <a:t>Extrema</a:t>
            </a:r>
            <a:r>
              <a:rPr lang="en-US" dirty="0" smtClean="0"/>
              <a:t> search in 2D</a:t>
            </a:r>
          </a:p>
          <a:p>
            <a:pPr lvl="1"/>
            <a:r>
              <a:rPr lang="en-US" dirty="0" smtClean="0"/>
              <a:t>Bright blob:                       than all neighbor pixels</a:t>
            </a:r>
          </a:p>
          <a:p>
            <a:pPr lvl="1"/>
            <a:r>
              <a:rPr lang="en-US" dirty="0" smtClean="0"/>
              <a:t>Dark blob:                      than all neighbor pixels</a:t>
            </a:r>
          </a:p>
          <a:p>
            <a:pPr lvl="1"/>
            <a:r>
              <a:rPr lang="en-US" dirty="0" smtClean="0"/>
              <a:t>4-neighbors or 8-neighbors</a:t>
            </a:r>
          </a:p>
          <a:p>
            <a:pPr lvl="1"/>
            <a:r>
              <a:rPr lang="en-US" dirty="0" smtClean="0"/>
              <a:t>Keep only blobs where                           threshold value</a:t>
            </a:r>
          </a:p>
          <a:p>
            <a:pPr lvl="1"/>
            <a:endParaRPr lang="en-US" dirty="0" smtClean="0"/>
          </a:p>
        </p:txBody>
      </p:sp>
      <p:graphicFrame>
        <p:nvGraphicFramePr>
          <p:cNvPr id="70658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17100415"/>
              </p:ext>
            </p:extLst>
          </p:nvPr>
        </p:nvGraphicFramePr>
        <p:xfrm>
          <a:off x="4427984" y="3024188"/>
          <a:ext cx="4332288" cy="517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7" name="Equation" r:id="rId4" imgW="2349500" imgH="279400" progId="Equation.3">
                  <p:embed/>
                </p:oleObj>
              </mc:Choice>
              <mc:Fallback>
                <p:oleObj name="Equation" r:id="rId4" imgW="2349500" imgH="2794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27984" y="3024188"/>
                        <a:ext cx="4332288" cy="5175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59" name="Object 3"/>
          <p:cNvGraphicFramePr>
            <a:graphicFrameLocks noChangeAspect="1"/>
          </p:cNvGraphicFramePr>
          <p:nvPr/>
        </p:nvGraphicFramePr>
        <p:xfrm>
          <a:off x="1371600" y="3581399"/>
          <a:ext cx="2033588" cy="39088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8" name="Equation" r:id="rId6" imgW="1168400" imgH="203200" progId="Equation.3">
                  <p:embed/>
                </p:oleObj>
              </mc:Choice>
              <mc:Fallback>
                <p:oleObj name="Equation" r:id="rId6" imgW="11684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71600" y="3581399"/>
                        <a:ext cx="2033588" cy="39088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0" name="Object 4"/>
          <p:cNvGraphicFramePr>
            <a:graphicFrameLocks noChangeAspect="1"/>
          </p:cNvGraphicFramePr>
          <p:nvPr/>
        </p:nvGraphicFramePr>
        <p:xfrm>
          <a:off x="2667000" y="4114800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89" name="Equation" r:id="rId8" imgW="952500" imgH="203200" progId="Equation.3">
                  <p:embed/>
                </p:oleObj>
              </mc:Choice>
              <mc:Fallback>
                <p:oleObj name="Equation" r:id="rId8" imgW="952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67000" y="4114800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1" name="Object 5"/>
          <p:cNvGraphicFramePr>
            <a:graphicFrameLocks noChangeAspect="1"/>
          </p:cNvGraphicFramePr>
          <p:nvPr/>
        </p:nvGraphicFramePr>
        <p:xfrm>
          <a:off x="5638800" y="4114800"/>
          <a:ext cx="159702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0" name="Equation" r:id="rId10" imgW="952500" imgH="203200" progId="Equation.3">
                  <p:embed/>
                </p:oleObj>
              </mc:Choice>
              <mc:Fallback>
                <p:oleObj name="Equation" r:id="rId10" imgW="9525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38800" y="4114800"/>
                        <a:ext cx="159702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2" name="Object 6"/>
          <p:cNvGraphicFramePr>
            <a:graphicFrameLocks noChangeAspect="1"/>
          </p:cNvGraphicFramePr>
          <p:nvPr/>
        </p:nvGraphicFramePr>
        <p:xfrm>
          <a:off x="2687638" y="5257800"/>
          <a:ext cx="1427162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1" name="Equation" r:id="rId12" imgW="850900" imgH="203200" progId="Equation.3">
                  <p:embed/>
                </p:oleObj>
              </mc:Choice>
              <mc:Fallback>
                <p:oleObj name="Equation" r:id="rId12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87638" y="5257800"/>
                        <a:ext cx="1427162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0663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43107089"/>
              </p:ext>
            </p:extLst>
          </p:nvPr>
        </p:nvGraphicFramePr>
        <p:xfrm>
          <a:off x="2459038" y="5638800"/>
          <a:ext cx="1427163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2" name="Equation" r:id="rId14" imgW="850900" imgH="203200" progId="Equation.3">
                  <p:embed/>
                </p:oleObj>
              </mc:Choice>
              <mc:Fallback>
                <p:oleObj name="Equation" r:id="rId14" imgW="850900" imgH="203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59038" y="5638800"/>
                        <a:ext cx="1427163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3869981"/>
              </p:ext>
            </p:extLst>
          </p:nvPr>
        </p:nvGraphicFramePr>
        <p:xfrm>
          <a:off x="3923928" y="6391101"/>
          <a:ext cx="1766887" cy="422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93" name="Equation" r:id="rId16" imgW="1054100" imgH="228600" progId="Equation.3">
                  <p:embed/>
                </p:oleObj>
              </mc:Choice>
              <mc:Fallback>
                <p:oleObj name="Equation" r:id="rId16" imgW="10541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923928" y="6391101"/>
                        <a:ext cx="1766887" cy="4222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9560952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blobs</a:t>
            </a:r>
            <a:endParaRPr lang="en-US" dirty="0"/>
          </a:p>
        </p:txBody>
      </p:sp>
      <p:pic>
        <p:nvPicPr>
          <p:cNvPr id="4" name="Content Placeholder 3" descr="Erimitage1_fixedblobs.eps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972" y="1611712"/>
            <a:ext cx="6768055" cy="4502939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Detecting blobs by </a:t>
            </a:r>
            <a:r>
              <a:rPr lang="en-US" dirty="0" err="1"/>
              <a:t>Laplacian</a:t>
            </a:r>
            <a:r>
              <a:rPr lang="en-US" dirty="0"/>
              <a:t> of Gaussian </a:t>
            </a:r>
            <a:r>
              <a:rPr lang="en-US" dirty="0" smtClean="0"/>
              <a:t>filter:</a:t>
            </a:r>
            <a:br>
              <a:rPr lang="en-US" dirty="0" smtClean="0"/>
            </a:br>
            <a:r>
              <a:rPr lang="en-US" dirty="0" smtClean="0"/>
              <a:t>Pitfalls</a:t>
            </a:r>
            <a:endParaRPr lang="en-US" dirty="0"/>
          </a:p>
        </p:txBody>
      </p:sp>
      <p:pic>
        <p:nvPicPr>
          <p:cNvPr id="4" name="Content Placeholder 3" descr="polyderivatives.eps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1853" r="-21853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19832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ntitled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53" b="-685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gradient vector field</a:t>
            </a:r>
            <a:endParaRPr lang="en-US" dirty="0"/>
          </a:p>
        </p:txBody>
      </p: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40140201"/>
              </p:ext>
            </p:extLst>
          </p:nvPr>
        </p:nvGraphicFramePr>
        <p:xfrm>
          <a:off x="4167535" y="548680"/>
          <a:ext cx="285273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6745" name="Equation" r:id="rId4" imgW="1028700" imgH="228600" progId="Equation.3">
                  <p:embed/>
                </p:oleObj>
              </mc:Choice>
              <mc:Fallback>
                <p:oleObj name="Equation" r:id="rId4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4167535" y="548680"/>
                        <a:ext cx="2852737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52422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corners with Harris corner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Harris corners are defined as points of local maxima of the Harris corner measure:</a:t>
            </a:r>
          </a:p>
          <a:p>
            <a:endParaRPr lang="en-US" dirty="0" smtClean="0"/>
          </a:p>
          <a:p>
            <a:r>
              <a:rPr lang="en-US" dirty="0" smtClean="0"/>
              <a:t>Where 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It encode gradient information under the window G.</a:t>
            </a:r>
          </a:p>
          <a:p>
            <a:r>
              <a:rPr lang="en-US" i="1" dirty="0" smtClean="0"/>
              <a:t>R</a:t>
            </a:r>
            <a:r>
              <a:rPr lang="en-US" dirty="0" smtClean="0"/>
              <a:t> obtain maxima at intensity corners, but also for other structures.</a:t>
            </a:r>
            <a:endParaRPr lang="en-US" i="1" dirty="0" smtClean="0"/>
          </a:p>
          <a:p>
            <a:r>
              <a:rPr lang="en-US" dirty="0" smtClean="0"/>
              <a:t>This version is referred to as the improved or fixed scale Harris corner detector.</a:t>
            </a:r>
          </a:p>
          <a:p>
            <a:endParaRPr lang="en-US" dirty="0"/>
          </a:p>
        </p:txBody>
      </p:sp>
      <p:graphicFrame>
        <p:nvGraphicFramePr>
          <p:cNvPr id="64514" name="Object 2"/>
          <p:cNvGraphicFramePr>
            <a:graphicFrameLocks noChangeAspect="1"/>
          </p:cNvGraphicFramePr>
          <p:nvPr/>
        </p:nvGraphicFramePr>
        <p:xfrm>
          <a:off x="879475" y="2479675"/>
          <a:ext cx="3609975" cy="3762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3" name="Equation" r:id="rId4" imgW="1955800" imgH="203200" progId="Equation.3">
                  <p:embed/>
                </p:oleObj>
              </mc:Choice>
              <mc:Fallback>
                <p:oleObj name="Equation" r:id="rId4" imgW="1955800" imgH="2032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2479675"/>
                        <a:ext cx="3609975" cy="37623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4515" name="Object 3"/>
          <p:cNvGraphicFramePr>
            <a:graphicFrameLocks noChangeAspect="1"/>
          </p:cNvGraphicFramePr>
          <p:nvPr/>
        </p:nvGraphicFramePr>
        <p:xfrm>
          <a:off x="76201" y="3511550"/>
          <a:ext cx="9067799" cy="8881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4734" name="Equation" r:id="rId6" imgW="5067300" imgH="495300" progId="Equation.3">
                  <p:embed/>
                </p:oleObj>
              </mc:Choice>
              <mc:Fallback>
                <p:oleObj name="Equation" r:id="rId6" imgW="5067300" imgH="495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201" y="3511550"/>
                        <a:ext cx="9067799" cy="88815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Untitled.tiff"/>
          <p:cNvPicPr>
            <a:picLocks noGrp="1" noChangeAspect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853" b="-6853"/>
          <a:stretch>
            <a:fillRect/>
          </a:stretch>
        </p:blipFill>
        <p:spPr/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gradient vector field</a:t>
            </a:r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5868144" y="2132856"/>
            <a:ext cx="1152128" cy="1152128"/>
          </a:xfrm>
          <a:prstGeom prst="ellipse">
            <a:avLst/>
          </a:prstGeom>
          <a:noFill/>
          <a:ln w="19050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841342317"/>
              </p:ext>
            </p:extLst>
          </p:nvPr>
        </p:nvGraphicFramePr>
        <p:xfrm>
          <a:off x="5652120" y="6021288"/>
          <a:ext cx="1936138" cy="563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5" name="Equation" r:id="rId5" imgW="698500" imgH="203200" progId="Equation.3">
                  <p:embed/>
                </p:oleObj>
              </mc:Choice>
              <mc:Fallback>
                <p:oleObj name="Equation" r:id="rId5" imgW="6985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52120" y="6021288"/>
                        <a:ext cx="1936138" cy="5632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8" name="Straight Arrow Connector 7"/>
          <p:cNvCxnSpPr>
            <a:stCxn id="6" idx="0"/>
            <a:endCxn id="5" idx="4"/>
          </p:cNvCxnSpPr>
          <p:nvPr/>
        </p:nvCxnSpPr>
        <p:spPr>
          <a:xfrm flipH="1" flipV="1">
            <a:off x="6444208" y="3284984"/>
            <a:ext cx="175981" cy="2736304"/>
          </a:xfrm>
          <a:prstGeom prst="straightConnector1">
            <a:avLst/>
          </a:prstGeom>
          <a:ln>
            <a:solidFill>
              <a:srgbClr val="0000FF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78030323"/>
              </p:ext>
            </p:extLst>
          </p:nvPr>
        </p:nvGraphicFramePr>
        <p:xfrm>
          <a:off x="4167535" y="548680"/>
          <a:ext cx="2852737" cy="6334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5736" name="Equation" r:id="rId7" imgW="1028700" imgH="228600" progId="Equation.3">
                  <p:embed/>
                </p:oleObj>
              </mc:Choice>
              <mc:Fallback>
                <p:oleObj name="Equation" r:id="rId7" imgW="1028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4167535" y="548680"/>
                        <a:ext cx="2852737" cy="6334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346391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Harris corners (fixed scale)</a:t>
            </a:r>
            <a:endParaRPr lang="en-US" dirty="0"/>
          </a:p>
        </p:txBody>
      </p:sp>
      <p:pic>
        <p:nvPicPr>
          <p:cNvPr id="4" name="Content Placeholder 3" descr="Erimitage1_ImpHarris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670" y="1600200"/>
            <a:ext cx="6802659" cy="4525963"/>
          </a:xfr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Multi-Scale analysis</a:t>
            </a:r>
          </a:p>
          <a:p>
            <a:pPr algn="ctr">
              <a:buNone/>
            </a:pPr>
            <a:r>
              <a:rPr lang="en-US" dirty="0" smtClean="0"/>
              <a:t>An Introduction to Scale Space Theory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8229600" cy="762000"/>
          </a:xfrm>
        </p:spPr>
        <p:txBody>
          <a:bodyPr/>
          <a:lstStyle/>
          <a:p>
            <a:r>
              <a:rPr lang="en-US" dirty="0" smtClean="0"/>
              <a:t>Measurements</a:t>
            </a:r>
            <a:br>
              <a:rPr lang="en-US" dirty="0" smtClean="0"/>
            </a:br>
            <a:r>
              <a:rPr lang="en-US" dirty="0" smtClean="0"/>
              <a:t>What do we measure?</a:t>
            </a:r>
            <a:br>
              <a:rPr lang="en-US" dirty="0" smtClean="0"/>
            </a:br>
            <a:endParaRPr lang="en-US" dirty="0"/>
          </a:p>
        </p:txBody>
      </p:sp>
      <p:pic>
        <p:nvPicPr>
          <p:cNvPr id="14345" name="Picture 9" descr="Powersof10sel">
            <a:hlinkClick r:id="rId3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1844675"/>
            <a:ext cx="7632700" cy="3729038"/>
          </a:xfrm>
          <a:ln/>
        </p:spPr>
      </p:pic>
      <p:sp>
        <p:nvSpPr>
          <p:cNvPr id="8" name="TextBox 7"/>
          <p:cNvSpPr txBox="1"/>
          <p:nvPr/>
        </p:nvSpPr>
        <p:spPr>
          <a:xfrm>
            <a:off x="67818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</a:t>
            </a:r>
            <a:r>
              <a:rPr lang="en-US" sz="1400" dirty="0" err="1" smtClean="0"/>
              <a:t>Arjan</a:t>
            </a:r>
            <a:r>
              <a:rPr lang="en-US" sz="1400" dirty="0" smtClean="0"/>
              <a:t> </a:t>
            </a:r>
            <a:r>
              <a:rPr lang="en-US" sz="1400" dirty="0" err="1" smtClean="0"/>
              <a:t>Kuijper</a:t>
            </a:r>
            <a:r>
              <a:rPr lang="en-US" sz="1400" dirty="0" smtClean="0"/>
              <a:t>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Fundamental Question:</a:t>
            </a:r>
            <a:br>
              <a:rPr lang="da-DK"/>
            </a:br>
            <a:r>
              <a:rPr lang="da-DK"/>
              <a:t>Where did the underlying feature go?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828800" y="2743200"/>
            <a:ext cx="4495800" cy="1143000"/>
            <a:chOff x="1828800" y="2743200"/>
            <a:chExt cx="4495800" cy="11430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28800" y="2819400"/>
              <a:ext cx="4495800" cy="1066800"/>
              <a:chOff x="1152" y="1776"/>
              <a:chExt cx="2832" cy="672"/>
            </a:xfrm>
          </p:grpSpPr>
          <p:sp>
            <p:nvSpPr>
              <p:cNvPr id="8200" name="Rectangle 7"/>
              <p:cNvSpPr>
                <a:spLocks noChangeArrowheads="1"/>
              </p:cNvSpPr>
              <p:nvPr/>
            </p:nvSpPr>
            <p:spPr bwMode="auto">
              <a:xfrm>
                <a:off x="1152" y="1968"/>
                <a:ext cx="192" cy="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1" name="Line 8"/>
              <p:cNvSpPr>
                <a:spLocks noChangeShapeType="1"/>
              </p:cNvSpPr>
              <p:nvPr/>
            </p:nvSpPr>
            <p:spPr bwMode="auto">
              <a:xfrm flipV="1">
                <a:off x="1344" y="1968"/>
                <a:ext cx="264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2" name="Line 9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264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3" name="Line 10"/>
              <p:cNvSpPr>
                <a:spLocks noChangeShapeType="1"/>
              </p:cNvSpPr>
              <p:nvPr/>
            </p:nvSpPr>
            <p:spPr bwMode="auto">
              <a:xfrm flipV="1">
                <a:off x="1344" y="1776"/>
                <a:ext cx="201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99" name="Text Box 11"/>
            <p:cNvSpPr txBox="1">
              <a:spLocks noChangeArrowheads="1"/>
            </p:cNvSpPr>
            <p:nvPr/>
          </p:nvSpPr>
          <p:spPr bwMode="auto">
            <a:xfrm>
              <a:off x="2195512" y="2743200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7544" y="566124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Matching:</a:t>
            </a:r>
            <a:r>
              <a:rPr lang="en-US" dirty="0" smtClean="0"/>
              <a:t> Ideally, we want to find the location in the other image which corresponds to the same physical location on the building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Objects have a </a:t>
            </a:r>
            <a:r>
              <a:rPr lang="en-US" dirty="0" smtClean="0">
                <a:solidFill>
                  <a:schemeClr val="accent2"/>
                </a:solidFill>
              </a:rPr>
              <a:t>size / scale</a:t>
            </a:r>
            <a:r>
              <a:rPr lang="en-US" dirty="0" smtClean="0"/>
              <a:t> (both real and apparent)</a:t>
            </a:r>
            <a:endParaRPr lang="en-US" dirty="0"/>
          </a:p>
          <a:p>
            <a:pPr lvl="1"/>
            <a:r>
              <a:rPr lang="en-US" dirty="0"/>
              <a:t>Objects consists of objects of various </a:t>
            </a:r>
            <a:r>
              <a:rPr lang="en-US" dirty="0">
                <a:solidFill>
                  <a:schemeClr val="accent2"/>
                </a:solidFill>
              </a:rPr>
              <a:t>sizes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They contain several </a:t>
            </a:r>
            <a:r>
              <a:rPr lang="en-US" dirty="0">
                <a:solidFill>
                  <a:schemeClr val="accent2"/>
                </a:solidFill>
              </a:rPr>
              <a:t>scales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Objects are measured by some </a:t>
            </a:r>
            <a:r>
              <a:rPr lang="en-US" dirty="0">
                <a:solidFill>
                  <a:schemeClr val="accent2"/>
                </a:solidFill>
              </a:rPr>
              <a:t>device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Cameras, the eye, …</a:t>
            </a:r>
          </a:p>
          <a:p>
            <a:pPr lvl="1"/>
            <a:r>
              <a:rPr lang="en-US" dirty="0"/>
              <a:t>Devices are </a:t>
            </a:r>
            <a:r>
              <a:rPr lang="en-US" dirty="0">
                <a:solidFill>
                  <a:schemeClr val="accent2"/>
                </a:solidFill>
              </a:rPr>
              <a:t>finite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They have a minimum and a maximum detection range: the </a:t>
            </a:r>
            <a:r>
              <a:rPr lang="en-US" dirty="0">
                <a:solidFill>
                  <a:schemeClr val="accent2"/>
                </a:solidFill>
              </a:rPr>
              <a:t>inner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outer</a:t>
            </a:r>
            <a:r>
              <a:rPr lang="en-US" dirty="0"/>
              <a:t> scale. They determine the </a:t>
            </a:r>
            <a:r>
              <a:rPr lang="en-US" dirty="0">
                <a:solidFill>
                  <a:schemeClr val="accent2"/>
                </a:solidFill>
              </a:rPr>
              <a:t>spatial resolution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device must allow </a:t>
            </a:r>
            <a:r>
              <a:rPr lang="en-US" dirty="0">
                <a:solidFill>
                  <a:schemeClr val="accent2"/>
                </a:solidFill>
              </a:rPr>
              <a:t>multi-scale</a:t>
            </a:r>
            <a:r>
              <a:rPr lang="en-US" dirty="0"/>
              <a:t> structures.</a:t>
            </a:r>
          </a:p>
          <a:p>
            <a:pPr lvl="3"/>
            <a:r>
              <a:rPr lang="en-US" dirty="0"/>
              <a:t>It has to respect the various sizes of the object. The inner scale isn’t always the best </a:t>
            </a:r>
            <a:r>
              <a:rPr lang="en-US" dirty="0" smtClean="0"/>
              <a:t>scale to perform analysis.</a:t>
            </a:r>
            <a:endParaRPr lang="en-US" dirty="0"/>
          </a:p>
          <a:p>
            <a:pPr lvl="2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56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</a:t>
            </a:r>
            <a:r>
              <a:rPr lang="en-US" sz="1400" dirty="0" err="1" smtClean="0"/>
              <a:t>Arjan</a:t>
            </a:r>
            <a:r>
              <a:rPr lang="en-US" sz="1400" dirty="0" smtClean="0"/>
              <a:t> </a:t>
            </a:r>
            <a:r>
              <a:rPr lang="en-US" sz="1400" dirty="0" err="1" smtClean="0"/>
              <a:t>Kuijper</a:t>
            </a:r>
            <a:r>
              <a:rPr lang="en-US" sz="1400" dirty="0" smtClean="0"/>
              <a:t>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2" name="Rectangle 10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8229600" cy="762000"/>
          </a:xfrm>
        </p:spPr>
        <p:txBody>
          <a:bodyPr/>
          <a:lstStyle/>
          <a:p>
            <a:r>
              <a:rPr lang="en-US" dirty="0"/>
              <a:t>The visual system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52600"/>
            <a:ext cx="8229600" cy="2438400"/>
          </a:xfrm>
        </p:spPr>
        <p:txBody>
          <a:bodyPr/>
          <a:lstStyle/>
          <a:p>
            <a:pPr lvl="1"/>
            <a:r>
              <a:rPr lang="en-US" sz="2200" dirty="0"/>
              <a:t>We see multi-scale: </a:t>
            </a:r>
          </a:p>
          <a:p>
            <a:pPr lvl="2"/>
            <a:r>
              <a:rPr lang="en-US" sz="2000" dirty="0" smtClean="0"/>
              <a:t>These </a:t>
            </a:r>
            <a:r>
              <a:rPr lang="en-US" sz="2000" dirty="0"/>
              <a:t>images only contain two values (black and white).</a:t>
            </a:r>
          </a:p>
          <a:p>
            <a:pPr lvl="2"/>
            <a:r>
              <a:rPr lang="en-US" sz="2000" dirty="0"/>
              <a:t>We </a:t>
            </a:r>
            <a:r>
              <a:rPr lang="en-US" sz="2000" dirty="0" smtClean="0"/>
              <a:t>regard </a:t>
            </a:r>
            <a:r>
              <a:rPr lang="en-US" sz="2000" dirty="0"/>
              <a:t>them as grey level images, or see structure.</a:t>
            </a:r>
          </a:p>
          <a:p>
            <a:pPr lvl="3"/>
            <a:endParaRPr lang="en-US" sz="1800" dirty="0"/>
          </a:p>
        </p:txBody>
      </p:sp>
      <p:pic>
        <p:nvPicPr>
          <p:cNvPr id="23556" name="Picture 4" descr="DottedP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995738" y="3505200"/>
            <a:ext cx="4968875" cy="2341562"/>
          </a:xfrm>
          <a:noFill/>
          <a:ln/>
        </p:spPr>
      </p:pic>
      <p:pic>
        <p:nvPicPr>
          <p:cNvPr id="23567" name="Picture 15" descr="dither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3505200"/>
            <a:ext cx="3124200" cy="3200400"/>
          </a:xfrm>
          <a:noFill/>
          <a:ln/>
        </p:spPr>
      </p:pic>
      <p:pic>
        <p:nvPicPr>
          <p:cNvPr id="8" name="Picture 4" descr="DottedPR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962400" y="3449638"/>
            <a:ext cx="4962170" cy="234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05600" y="63978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</a:t>
            </a:r>
            <a:r>
              <a:rPr lang="en-US" sz="1400" dirty="0" err="1" smtClean="0"/>
              <a:t>Arjan</a:t>
            </a:r>
            <a:r>
              <a:rPr lang="en-US" sz="1400" dirty="0" smtClean="0"/>
              <a:t> </a:t>
            </a:r>
            <a:r>
              <a:rPr lang="en-US" sz="1400" dirty="0" err="1" smtClean="0"/>
              <a:t>Kuijper</a:t>
            </a:r>
            <a:r>
              <a:rPr lang="en-US" sz="1400" dirty="0" smtClean="0"/>
              <a:t>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8" name="Rectangle 1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762000"/>
          </a:xfrm>
        </p:spPr>
        <p:txBody>
          <a:bodyPr/>
          <a:lstStyle/>
          <a:p>
            <a:r>
              <a:rPr lang="en-US" dirty="0" smtClean="0"/>
              <a:t>The visual system</a:t>
            </a:r>
            <a:br>
              <a:rPr lang="en-US" dirty="0" smtClean="0"/>
            </a:br>
            <a:r>
              <a:rPr lang="en-US" sz="1800" dirty="0" smtClean="0"/>
              <a:t>(Founding </a:t>
            </a:r>
            <a:r>
              <a:rPr lang="en-US" sz="1800" dirty="0"/>
              <a:t>fathers of scale </a:t>
            </a:r>
            <a:r>
              <a:rPr lang="en-US" sz="1800" dirty="0" smtClean="0"/>
              <a:t>space theory)</a:t>
            </a:r>
            <a:endParaRPr lang="en-US" dirty="0"/>
          </a:p>
        </p:txBody>
      </p:sp>
      <p:pic>
        <p:nvPicPr>
          <p:cNvPr id="19464" name="Picture 8" descr="j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219700" y="1804987"/>
            <a:ext cx="1576388" cy="1885950"/>
          </a:xfrm>
          <a:noFill/>
          <a:ln/>
        </p:spPr>
      </p:pic>
      <p:pic>
        <p:nvPicPr>
          <p:cNvPr id="19463" name="Picture 7" descr="janiijima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1733550"/>
            <a:ext cx="3352800" cy="4895850"/>
          </a:xfrm>
          <a:noFill/>
          <a:ln/>
        </p:spPr>
      </p:pic>
      <p:pic>
        <p:nvPicPr>
          <p:cNvPr id="19467" name="Picture 11" descr="iijima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219700" y="4365104"/>
            <a:ext cx="1577975" cy="1885950"/>
          </a:xfrm>
          <a:noFill/>
          <a:ln/>
        </p:spPr>
      </p:pic>
      <p:sp>
        <p:nvSpPr>
          <p:cNvPr id="8" name="TextBox 7"/>
          <p:cNvSpPr txBox="1"/>
          <p:nvPr/>
        </p:nvSpPr>
        <p:spPr>
          <a:xfrm>
            <a:off x="6705600" y="63978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</a:t>
            </a:r>
            <a:r>
              <a:rPr lang="en-US" sz="1400" dirty="0" err="1" smtClean="0"/>
              <a:t>Arjan</a:t>
            </a:r>
            <a:r>
              <a:rPr lang="en-US" sz="1400" dirty="0" smtClean="0"/>
              <a:t> </a:t>
            </a:r>
            <a:r>
              <a:rPr lang="en-US" sz="1400" dirty="0" err="1" smtClean="0"/>
              <a:t>Kuijper</a:t>
            </a:r>
            <a:r>
              <a:rPr lang="en-US" sz="1400" dirty="0" smtClean="0"/>
              <a:t>, 2003</a:t>
            </a:r>
            <a:endParaRPr lang="en-US" sz="1400" dirty="0"/>
          </a:p>
        </p:txBody>
      </p:sp>
      <p:sp>
        <p:nvSpPr>
          <p:cNvPr id="2" name="TextBox 1"/>
          <p:cNvSpPr txBox="1"/>
          <p:nvPr/>
        </p:nvSpPr>
        <p:spPr>
          <a:xfrm>
            <a:off x="5004048" y="371703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Jan J. </a:t>
            </a:r>
            <a:r>
              <a:rPr lang="en-US" dirty="0" err="1" smtClean="0"/>
              <a:t>Koenderink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5364088" y="62373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Taizo</a:t>
            </a:r>
            <a:r>
              <a:rPr lang="en-US" dirty="0" smtClean="0"/>
              <a:t> </a:t>
            </a:r>
            <a:r>
              <a:rPr lang="en-US" dirty="0" err="1" smtClean="0"/>
              <a:t>Iijima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9" name="Rectangle 15"/>
          <p:cNvSpPr>
            <a:spLocks noGrp="1" noChangeArrowheads="1"/>
          </p:cNvSpPr>
          <p:nvPr>
            <p:ph type="title" sz="quarter"/>
          </p:nvPr>
        </p:nvSpPr>
        <p:spPr>
          <a:xfrm>
            <a:off x="609600" y="533400"/>
            <a:ext cx="8229600" cy="762000"/>
          </a:xfrm>
        </p:spPr>
        <p:txBody>
          <a:bodyPr/>
          <a:lstStyle/>
          <a:p>
            <a:r>
              <a:rPr lang="en-US" dirty="0"/>
              <a:t>To model (II)</a:t>
            </a:r>
          </a:p>
        </p:txBody>
      </p:sp>
      <p:pic>
        <p:nvPicPr>
          <p:cNvPr id="31752" name="Picture 8" descr="mr12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627313" y="2881313"/>
            <a:ext cx="1800225" cy="1800225"/>
          </a:xfrm>
          <a:noFill/>
          <a:ln/>
        </p:spPr>
      </p:pic>
      <p:pic>
        <p:nvPicPr>
          <p:cNvPr id="31751" name="Picture 7" descr="mr25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755650" y="2881313"/>
            <a:ext cx="1800225" cy="1800225"/>
          </a:xfrm>
          <a:noFill/>
          <a:ln/>
        </p:spPr>
      </p:pic>
      <p:pic>
        <p:nvPicPr>
          <p:cNvPr id="31755" name="Picture 11" descr="mr6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00563" y="2881313"/>
            <a:ext cx="1800225" cy="1800225"/>
          </a:xfrm>
          <a:noFill/>
          <a:ln/>
        </p:spPr>
      </p:pic>
      <p:pic>
        <p:nvPicPr>
          <p:cNvPr id="31758" name="Picture 14" descr="mr3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/>
          <a:srcRect/>
          <a:stretch>
            <a:fillRect/>
          </a:stretch>
        </p:blipFill>
        <p:spPr>
          <a:xfrm>
            <a:off x="755650" y="4752975"/>
            <a:ext cx="1800225" cy="1800225"/>
          </a:xfrm>
          <a:noFill/>
          <a:ln/>
        </p:spPr>
      </p:pic>
      <p:pic>
        <p:nvPicPr>
          <p:cNvPr id="31770" name="Picture 26" descr="mr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27313" y="4752975"/>
            <a:ext cx="1800225" cy="1800225"/>
          </a:xfrm>
          <a:prstGeom prst="rect">
            <a:avLst/>
          </a:prstGeom>
          <a:noFill/>
        </p:spPr>
      </p:pic>
      <p:pic>
        <p:nvPicPr>
          <p:cNvPr id="31771" name="Picture 27" descr="mr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00563" y="4752975"/>
            <a:ext cx="1800225" cy="1800225"/>
          </a:xfrm>
          <a:prstGeom prst="rect">
            <a:avLst/>
          </a:prstGeom>
          <a:noFill/>
        </p:spPr>
      </p:pic>
      <p:sp>
        <p:nvSpPr>
          <p:cNvPr id="31772" name="Rectangle 28"/>
          <p:cNvSpPr>
            <a:spLocks noChangeArrowheads="1"/>
          </p:cNvSpPr>
          <p:nvPr/>
        </p:nvSpPr>
        <p:spPr bwMode="auto">
          <a:xfrm>
            <a:off x="539750" y="1820863"/>
            <a:ext cx="8229600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43000" lvl="2" indent="-228600" eaLnBrk="0" hangingPunct="0">
              <a:lnSpc>
                <a:spcPct val="94000"/>
              </a:lnSpc>
              <a:spcBef>
                <a:spcPct val="34000"/>
              </a:spcBef>
              <a:buClr>
                <a:schemeClr val="tx2"/>
              </a:buClr>
              <a:buFontTx/>
              <a:buChar char="•"/>
              <a:tabLst>
                <a:tab pos="452438" algn="l"/>
              </a:tabLst>
            </a:pP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ＭＳ Ｐゴシック" charset="-128"/>
              </a:rPr>
              <a:t>Don’t </a:t>
            </a:r>
            <a:r>
              <a:rPr lang="en-US" sz="2400" dirty="0">
                <a:latin typeface="Tahoma" charset="0"/>
                <a:ea typeface="ＭＳ Ｐゴシック" charset="-128"/>
              </a:rPr>
              <a:t>trust the resolution.</a:t>
            </a:r>
          </a:p>
          <a:p>
            <a:pPr marL="1600200" lvl="3" indent="-228600" eaLnBrk="0" hangingPunct="0">
              <a:lnSpc>
                <a:spcPct val="75000"/>
              </a:lnSpc>
              <a:spcBef>
                <a:spcPct val="30000"/>
              </a:spcBef>
              <a:buClr>
                <a:schemeClr val="accent2"/>
              </a:buClr>
              <a:buSzPct val="75000"/>
              <a:buFont typeface="Wingdings" charset="2"/>
              <a:buChar char="§"/>
              <a:tabLst>
                <a:tab pos="452438" algn="l"/>
              </a:tabLst>
            </a:pPr>
            <a:r>
              <a:rPr lang="en-US" sz="2000" dirty="0">
                <a:latin typeface="Tahoma" charset="0"/>
                <a:ea typeface="ＭＳ Ｐゴシック" charset="-128"/>
              </a:rPr>
              <a:t>What does a detector of a 3 pixels circular size detect?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56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</a:t>
            </a:r>
            <a:r>
              <a:rPr lang="en-US" sz="1400" dirty="0" err="1" smtClean="0"/>
              <a:t>Arjan</a:t>
            </a:r>
            <a:r>
              <a:rPr lang="en-US" sz="1400" dirty="0" smtClean="0"/>
              <a:t> </a:t>
            </a:r>
            <a:r>
              <a:rPr lang="en-US" sz="1400" dirty="0" err="1" smtClean="0"/>
              <a:t>Kuijper</a:t>
            </a:r>
            <a:r>
              <a:rPr lang="en-US" sz="1400" dirty="0" smtClean="0"/>
              <a:t>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229600" cy="762000"/>
          </a:xfrm>
        </p:spPr>
        <p:txBody>
          <a:bodyPr/>
          <a:lstStyle/>
          <a:p>
            <a:r>
              <a:rPr lang="en-US" dirty="0"/>
              <a:t>To model (III)</a:t>
            </a:r>
          </a:p>
        </p:txBody>
      </p:sp>
      <p:sp>
        <p:nvSpPr>
          <p:cNvPr id="37904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524000"/>
            <a:ext cx="8229600" cy="24384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2400" dirty="0"/>
              <a:t>Don’t trust the grid.</a:t>
            </a:r>
          </a:p>
          <a:p>
            <a:endParaRPr lang="en-US" sz="2400" dirty="0"/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1763713" y="14843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/>
          </a:p>
        </p:txBody>
      </p:sp>
      <p:pic>
        <p:nvPicPr>
          <p:cNvPr id="37898" name="Picture 10" descr="Einsteinblock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2095500"/>
            <a:ext cx="6194425" cy="4686300"/>
          </a:xfrm>
          <a:prstGeom prst="rect">
            <a:avLst/>
          </a:prstGeom>
          <a:noFill/>
        </p:spPr>
      </p:pic>
      <p:pic>
        <p:nvPicPr>
          <p:cNvPr id="37899" name="Picture 11" descr="Einsteinblock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288" y="4111625"/>
            <a:ext cx="647700" cy="49053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580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</a:t>
            </a:r>
            <a:r>
              <a:rPr lang="en-US" sz="1400" dirty="0" err="1" smtClean="0"/>
              <a:t>Arjan</a:t>
            </a:r>
            <a:r>
              <a:rPr lang="en-US" sz="1400" dirty="0" smtClean="0"/>
              <a:t> </a:t>
            </a:r>
            <a:r>
              <a:rPr lang="en-US" sz="1400" dirty="0" err="1" smtClean="0"/>
              <a:t>Kuijper</a:t>
            </a:r>
            <a:r>
              <a:rPr lang="en-US" sz="1400" dirty="0" smtClean="0"/>
              <a:t>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 model a device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/>
              <a:t>It </a:t>
            </a:r>
            <a:r>
              <a:rPr lang="en-US" dirty="0" smtClean="0"/>
              <a:t>has finite resolution.</a:t>
            </a:r>
            <a:endParaRPr lang="en-US" dirty="0"/>
          </a:p>
          <a:p>
            <a:pPr lvl="3"/>
            <a:r>
              <a:rPr lang="en-US" dirty="0"/>
              <a:t>Infinite resolution is impossible.</a:t>
            </a:r>
          </a:p>
          <a:p>
            <a:pPr lvl="2"/>
            <a:r>
              <a:rPr lang="en-US" dirty="0"/>
              <a:t>Take uncommitted observations </a:t>
            </a:r>
          </a:p>
          <a:p>
            <a:pPr lvl="3"/>
            <a:r>
              <a:rPr lang="en-US" dirty="0"/>
              <a:t>There is no bias, no knowledge, no memory.</a:t>
            </a:r>
          </a:p>
          <a:p>
            <a:pPr lvl="2"/>
            <a:r>
              <a:rPr lang="en-US" dirty="0"/>
              <a:t>We know nothing. </a:t>
            </a:r>
          </a:p>
          <a:p>
            <a:pPr lvl="3"/>
            <a:r>
              <a:rPr lang="en-US" dirty="0"/>
              <a:t>At least, at the first stage. Refine later on.</a:t>
            </a:r>
          </a:p>
          <a:p>
            <a:pPr lvl="2"/>
            <a:r>
              <a:rPr lang="en-US" dirty="0"/>
              <a:t>Allow different scales. </a:t>
            </a:r>
          </a:p>
          <a:p>
            <a:pPr lvl="3"/>
            <a:r>
              <a:rPr lang="en-US" dirty="0"/>
              <a:t>There’s more than just pixels .</a:t>
            </a:r>
          </a:p>
          <a:p>
            <a:pPr lvl="2"/>
            <a:r>
              <a:rPr lang="en-US" dirty="0"/>
              <a:t>View them simultaneously.</a:t>
            </a:r>
          </a:p>
          <a:p>
            <a:pPr lvl="3"/>
            <a:r>
              <a:rPr lang="en-US" dirty="0"/>
              <a:t>There is no preferred size.</a:t>
            </a:r>
          </a:p>
          <a:p>
            <a:pPr lvl="2"/>
            <a:r>
              <a:rPr lang="en-US" dirty="0"/>
              <a:t>Noise is part of the measurement.</a:t>
            </a:r>
          </a:p>
          <a:p>
            <a:pPr lvl="3"/>
            <a:r>
              <a:rPr lang="en-US" dirty="0"/>
              <a:t>Beware!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05600" y="6400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smtClean="0"/>
              <a:t>Slide by </a:t>
            </a:r>
            <a:r>
              <a:rPr lang="en-US" sz="1400" dirty="0" err="1" smtClean="0"/>
              <a:t>Arjan</a:t>
            </a:r>
            <a:r>
              <a:rPr lang="en-US" sz="1400" dirty="0" smtClean="0"/>
              <a:t> </a:t>
            </a:r>
            <a:r>
              <a:rPr lang="en-US" sz="1400" dirty="0" err="1" smtClean="0"/>
              <a:t>Kuijper</a:t>
            </a:r>
            <a:r>
              <a:rPr lang="en-US" sz="1400" dirty="0" smtClean="0"/>
              <a:t>, 2003</a:t>
            </a:r>
            <a:endParaRPr lang="en-US" sz="1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Deep structure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>
              <a:buNone/>
            </a:pPr>
            <a:r>
              <a:rPr lang="en-US" dirty="0"/>
              <a:t>The challenge is to understand the image</a:t>
            </a:r>
            <a:br>
              <a:rPr lang="en-US" dirty="0"/>
            </a:br>
            <a:r>
              <a:rPr lang="en-US" dirty="0"/>
              <a:t>really on all the levels simultaneously,</a:t>
            </a:r>
            <a:br>
              <a:rPr lang="en-US" dirty="0"/>
            </a:br>
            <a:r>
              <a:rPr lang="en-US" dirty="0"/>
              <a:t>and not as an unrelated set of derived images</a:t>
            </a:r>
            <a:br>
              <a:rPr lang="en-US" dirty="0"/>
            </a:br>
            <a:r>
              <a:rPr lang="en-US" dirty="0"/>
              <a:t>at different levels of blurring.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Jan </a:t>
            </a:r>
            <a:r>
              <a:rPr lang="en-US" dirty="0" err="1"/>
              <a:t>Koenderink</a:t>
            </a:r>
            <a:r>
              <a:rPr lang="en-US" dirty="0"/>
              <a:t> (1984)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Our choice of model: Linear scale space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r>
              <a:rPr lang="en-US" sz="2400" dirty="0" smtClean="0"/>
              <a:t>The scale space of </a:t>
            </a:r>
            <a:r>
              <a:rPr lang="en-US" sz="2400" i="1" dirty="0" smtClean="0"/>
              <a:t>I</a:t>
            </a:r>
            <a:r>
              <a:rPr lang="en-US" sz="2400" dirty="0" smtClean="0"/>
              <a:t> is a 1-parameter family</a:t>
            </a:r>
            <a:br>
              <a:rPr lang="en-US" sz="2400" dirty="0" smtClean="0"/>
            </a:br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Scale is given by</a:t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As the scale increases details in the image disappear and we focus on the large scale structures that are left.</a:t>
            </a:r>
          </a:p>
        </p:txBody>
      </p:sp>
      <p:pic>
        <p:nvPicPr>
          <p:cNvPr id="8" name="Picture 7" descr="lena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676400"/>
            <a:ext cx="1441450" cy="1437435"/>
          </a:xfrm>
          <a:prstGeom prst="rect">
            <a:avLst/>
          </a:prstGeom>
        </p:spPr>
      </p:pic>
      <p:pic>
        <p:nvPicPr>
          <p:cNvPr id="9" name="Picture 8" descr="lena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200400"/>
            <a:ext cx="1441450" cy="1437434"/>
          </a:xfrm>
          <a:prstGeom prst="rect">
            <a:avLst/>
          </a:prstGeom>
        </p:spPr>
      </p:pic>
      <p:pic>
        <p:nvPicPr>
          <p:cNvPr id="10" name="Picture 9" descr="lena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4400"/>
            <a:ext cx="1441449" cy="1437434"/>
          </a:xfrm>
          <a:prstGeom prst="rect">
            <a:avLst/>
          </a:prstGeom>
        </p:spPr>
      </p:pic>
      <p:pic>
        <p:nvPicPr>
          <p:cNvPr id="11" name="Picture 10" descr="lena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1676400"/>
            <a:ext cx="1441449" cy="1437433"/>
          </a:xfrm>
          <a:prstGeom prst="rect">
            <a:avLst/>
          </a:prstGeom>
        </p:spPr>
      </p:pic>
      <p:pic>
        <p:nvPicPr>
          <p:cNvPr id="12" name="Picture 11" descr="lena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00" y="3200400"/>
            <a:ext cx="1441448" cy="1437433"/>
          </a:xfrm>
          <a:prstGeom prst="rect">
            <a:avLst/>
          </a:prstGeom>
        </p:spPr>
      </p:pic>
      <p:pic>
        <p:nvPicPr>
          <p:cNvPr id="13" name="Picture 12" descr="lena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200" y="4724400"/>
            <a:ext cx="1441448" cy="1437432"/>
          </a:xfrm>
          <a:prstGeom prst="rect">
            <a:avLst/>
          </a:prstGeom>
        </p:spPr>
      </p:pic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914400" y="2514600"/>
          <a:ext cx="285908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89" name="Equation" r:id="rId10" imgW="1549400" imgH="393700" progId="Equation.3">
                  <p:embed/>
                </p:oleObj>
              </mc:Choice>
              <mc:Fallback>
                <p:oleObj name="Equation" r:id="rId10" imgW="1549400" imgH="393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14600"/>
                        <a:ext cx="2859088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03750082"/>
              </p:ext>
            </p:extLst>
          </p:nvPr>
        </p:nvGraphicFramePr>
        <p:xfrm>
          <a:off x="3203848" y="3645024"/>
          <a:ext cx="943992" cy="4115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90" name="Equation" r:id="rId12" imgW="381000" imgH="165100" progId="Equation.3">
                  <p:embed/>
                </p:oleObj>
              </mc:Choice>
              <mc:Fallback>
                <p:oleObj name="Equation" r:id="rId12" imgW="381000" imgH="1651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03848" y="3645024"/>
                        <a:ext cx="943992" cy="411522"/>
                      </a:xfrm>
                      <a:prstGeom prst="rect">
                        <a:avLst/>
                      </a:prstGeom>
                      <a:noFill/>
                      <a:extLst/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7" grpId="1" uiExpand="1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versus multi-resolution:</a:t>
            </a:r>
            <a:br>
              <a:rPr lang="en-US" dirty="0" smtClean="0"/>
            </a:br>
            <a:r>
              <a:rPr lang="en-US" dirty="0" smtClean="0"/>
              <a:t>The Gaussian pyramid</a:t>
            </a:r>
            <a:endParaRPr lang="en-US" dirty="0"/>
          </a:p>
        </p:txBody>
      </p:sp>
      <p:pic>
        <p:nvPicPr>
          <p:cNvPr id="4" name="Content Placeholder 3" descr="gaussian_pyramid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30080" r="-30080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versus multi-resolution:</a:t>
            </a:r>
            <a:br>
              <a:rPr lang="en-US" dirty="0"/>
            </a:br>
            <a:r>
              <a:rPr lang="en-US" dirty="0"/>
              <a:t>The Gaussian pyramid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typical pyramid representation may involve 3-10 </a:t>
            </a:r>
            <a:r>
              <a:rPr lang="en-US" dirty="0" smtClean="0"/>
              <a:t>pyramid levels </a:t>
            </a:r>
            <a:r>
              <a:rPr lang="en-US" dirty="0"/>
              <a:t>obtained by successive Gaussian low-</a:t>
            </a:r>
            <a:r>
              <a:rPr lang="en-US" dirty="0" smtClean="0"/>
              <a:t>pass-</a:t>
            </a:r>
            <a:r>
              <a:rPr lang="en-US" dirty="0"/>
              <a:t>filtering and </a:t>
            </a:r>
            <a:r>
              <a:rPr lang="en-US" dirty="0" smtClean="0"/>
              <a:t>sub</a:t>
            </a:r>
            <a:r>
              <a:rPr lang="en-US" dirty="0"/>
              <a:t>-sampling with a reduction factor of 2</a:t>
            </a:r>
            <a:r>
              <a:rPr lang="en-US" dirty="0" smtClean="0"/>
              <a:t>.</a:t>
            </a:r>
          </a:p>
          <a:p>
            <a:r>
              <a:rPr lang="en-US" dirty="0" smtClean="0"/>
              <a:t>In pseudo-code for image </a:t>
            </a:r>
            <a:r>
              <a:rPr lang="en-US" i="1" dirty="0"/>
              <a:t>J</a:t>
            </a:r>
            <a:r>
              <a:rPr lang="en-US" dirty="0" smtClean="0"/>
              <a:t>: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/>
              <a:t>First pyramid level is given by J</a:t>
            </a:r>
            <a:r>
              <a:rPr lang="en-US" i="1" baseline="-25000" dirty="0" smtClean="0"/>
              <a:t>0</a:t>
            </a:r>
            <a:r>
              <a:rPr lang="en-US" i="1" dirty="0" smtClean="0"/>
              <a:t> = J</a:t>
            </a:r>
          </a:p>
          <a:p>
            <a:pPr marL="457200" indent="-457200">
              <a:buFont typeface="+mj-lt"/>
              <a:buAutoNum type="arabicPeriod"/>
            </a:pPr>
            <a:r>
              <a:rPr lang="en-US" i="1" dirty="0" smtClean="0"/>
              <a:t>Pyramid level L is given by J</a:t>
            </a:r>
            <a:r>
              <a:rPr lang="en-US" i="1" baseline="-25000" dirty="0" smtClean="0"/>
              <a:t>L</a:t>
            </a:r>
            <a:r>
              <a:rPr lang="en-US" i="1" dirty="0" smtClean="0"/>
              <a:t> = reduce(J</a:t>
            </a:r>
            <a:r>
              <a:rPr lang="en-US" i="1" baseline="-25000" dirty="0" smtClean="0"/>
              <a:t>L-1</a:t>
            </a:r>
            <a:r>
              <a:rPr lang="en-US" i="1" dirty="0" smtClean="0"/>
              <a:t> * G) </a:t>
            </a:r>
          </a:p>
          <a:p>
            <a:pPr marL="0" indent="0">
              <a:buNone/>
            </a:pPr>
            <a:r>
              <a:rPr lang="en-US" i="1" dirty="0" smtClean="0"/>
              <a:t>Where reduce() down-samples the image by a factor of two by considering a block of 2 x 2 pixels and reducing them to 1 pixel, e.g. pick one value out of the </a:t>
            </a:r>
            <a:r>
              <a:rPr lang="en-US" i="1" dirty="0"/>
              <a:t>2 x 2 </a:t>
            </a:r>
            <a:r>
              <a:rPr lang="en-US" i="1" dirty="0" smtClean="0"/>
              <a:t>pixels.</a:t>
            </a:r>
          </a:p>
        </p:txBody>
      </p:sp>
    </p:spTree>
    <p:extLst>
      <p:ext uri="{BB962C8B-B14F-4D97-AF65-F5344CB8AC3E}">
        <p14:creationId xmlns:p14="http://schemas.microsoft.com/office/powerpoint/2010/main" val="13589342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Matching Strategy </a:t>
            </a:r>
            <a:r>
              <a:rPr lang="en-US" dirty="0"/>
              <a:t>Illustrated</a:t>
            </a:r>
          </a:p>
        </p:txBody>
      </p:sp>
      <p:pic>
        <p:nvPicPr>
          <p:cNvPr id="7171" name="Picture 4" descr="CorrMatch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196752"/>
            <a:ext cx="4680520" cy="374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5" descr="Im_Feat_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744" y="4732628"/>
            <a:ext cx="2523744" cy="20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6" descr="Im_Feat_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4732629"/>
            <a:ext cx="2548128" cy="206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versus multi-resolution:</a:t>
            </a:r>
            <a:br>
              <a:rPr lang="en-US" dirty="0" smtClean="0"/>
            </a:br>
            <a:r>
              <a:rPr lang="en-US" dirty="0" smtClean="0"/>
              <a:t>The Gaussian pyramid</a:t>
            </a:r>
            <a:endParaRPr lang="en-US" dirty="0"/>
          </a:p>
        </p:txBody>
      </p:sp>
      <p:pic>
        <p:nvPicPr>
          <p:cNvPr id="4" name="Content Placeholder 3" descr="gaussian_pyramid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30080" r="-30080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4535142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 algn="ctr">
              <a:buNone/>
            </a:pPr>
            <a:r>
              <a:rPr lang="en-US" dirty="0" smtClean="0"/>
              <a:t>Multi-scale interest point detection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2344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Interest point detectors:</a:t>
            </a:r>
            <a:br>
              <a:rPr lang="en-US" dirty="0" smtClean="0"/>
            </a:br>
            <a:r>
              <a:rPr lang="en-US" dirty="0" smtClean="0"/>
              <a:t>Detecting blobs by Difference of Gaussians (</a:t>
            </a:r>
            <a:r>
              <a:rPr lang="en-US" dirty="0" err="1" smtClean="0"/>
              <a:t>DoG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Difference of Gaussians (</a:t>
            </a:r>
            <a:r>
              <a:rPr lang="en-US" dirty="0" err="1" smtClean="0"/>
              <a:t>DoG</a:t>
            </a:r>
            <a:r>
              <a:rPr lang="en-US" dirty="0" smtClean="0"/>
              <a:t>) is an approximation to the </a:t>
            </a:r>
            <a:r>
              <a:rPr lang="en-US" dirty="0" err="1" smtClean="0"/>
              <a:t>Laplacian</a:t>
            </a:r>
            <a:r>
              <a:rPr lang="en-US" dirty="0" smtClean="0"/>
              <a:t> of Gaussian filter</a:t>
            </a:r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Either subtract Gaussian filters prior to filtering or subtract filtered images.</a:t>
            </a:r>
          </a:p>
          <a:p>
            <a:r>
              <a:rPr lang="en-US" dirty="0" smtClean="0"/>
              <a:t>As before look for </a:t>
            </a:r>
            <a:r>
              <a:rPr lang="en-US" dirty="0" err="1" smtClean="0"/>
              <a:t>extrema</a:t>
            </a:r>
            <a:r>
              <a:rPr lang="en-US" dirty="0" smtClean="0"/>
              <a:t> in</a:t>
            </a:r>
          </a:p>
          <a:p>
            <a:r>
              <a:rPr lang="en-US" dirty="0" smtClean="0"/>
              <a:t>In a multi-scale setting compute the scale space images with factor </a:t>
            </a:r>
            <a:r>
              <a:rPr lang="en-US" i="1" dirty="0" smtClean="0"/>
              <a:t>k</a:t>
            </a:r>
            <a:r>
              <a:rPr lang="en-US" dirty="0" smtClean="0"/>
              <a:t> increase in scale and search for </a:t>
            </a:r>
            <a:r>
              <a:rPr lang="en-US" dirty="0" err="1" smtClean="0"/>
              <a:t>extrema</a:t>
            </a:r>
            <a:r>
              <a:rPr lang="en-US" dirty="0" smtClean="0"/>
              <a:t> in scale space. Can be combined with a Gaussian pyramid for increased processing speed. </a:t>
            </a:r>
          </a:p>
          <a:p>
            <a:endParaRPr lang="en-US" dirty="0" smtClean="0"/>
          </a:p>
        </p:txBody>
      </p:sp>
      <p:graphicFrame>
        <p:nvGraphicFramePr>
          <p:cNvPr id="72706" name="Object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25483404"/>
              </p:ext>
            </p:extLst>
          </p:nvPr>
        </p:nvGraphicFramePr>
        <p:xfrm>
          <a:off x="904651" y="2522661"/>
          <a:ext cx="6043613" cy="1122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5" name="Equation" r:id="rId4" imgW="3276600" imgH="609600" progId="Equation.3">
                  <p:embed/>
                </p:oleObj>
              </mc:Choice>
              <mc:Fallback>
                <p:oleObj name="Equation" r:id="rId4" imgW="3276600" imgH="6096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4651" y="2522661"/>
                        <a:ext cx="6043613" cy="11223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2707" name="Object 3"/>
          <p:cNvGraphicFramePr>
            <a:graphicFrameLocks noChangeAspect="1"/>
          </p:cNvGraphicFramePr>
          <p:nvPr/>
        </p:nvGraphicFramePr>
        <p:xfrm>
          <a:off x="4876800" y="4648200"/>
          <a:ext cx="1077913" cy="3032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886" name="Equation" r:id="rId6" imgW="584200" imgH="165100" progId="Equation.3">
                  <p:embed/>
                </p:oleObj>
              </mc:Choice>
              <mc:Fallback>
                <p:oleObj name="Equation" r:id="rId6" imgW="584200" imgH="1651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876800" y="4648200"/>
                        <a:ext cx="1077913" cy="30321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7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Matching salient points</a:t>
            </a:r>
          </a:p>
          <a:p>
            <a:r>
              <a:rPr lang="en-US" dirty="0" smtClean="0"/>
              <a:t>Filtering 101</a:t>
            </a:r>
          </a:p>
          <a:p>
            <a:r>
              <a:rPr lang="en-US" dirty="0" smtClean="0"/>
              <a:t>Interest point detection</a:t>
            </a:r>
          </a:p>
          <a:p>
            <a:pPr lvl="1"/>
            <a:r>
              <a:rPr lang="en-US" dirty="0" smtClean="0"/>
              <a:t>Blobs (</a:t>
            </a:r>
            <a:r>
              <a:rPr lang="en-US" dirty="0" err="1" smtClean="0"/>
              <a:t>DoG</a:t>
            </a:r>
            <a:r>
              <a:rPr lang="en-US" dirty="0" smtClean="0"/>
              <a:t>, </a:t>
            </a:r>
            <a:r>
              <a:rPr lang="en-US" dirty="0" err="1" smtClean="0"/>
              <a:t>Laplacian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Corners (Harris corners)</a:t>
            </a:r>
          </a:p>
          <a:p>
            <a:r>
              <a:rPr lang="en-US" dirty="0" smtClean="0"/>
              <a:t>Scale invariance: We need to consider structure at multiple scales (Scale space theory)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Reading material:</a:t>
            </a:r>
          </a:p>
          <a:p>
            <a:r>
              <a:rPr lang="en-US" dirty="0" smtClean="0"/>
              <a:t>Forsyth and Ponce: Ch. 7.1 – 7.2, 7.7 (Filtering basics)</a:t>
            </a:r>
          </a:p>
          <a:p>
            <a:r>
              <a:rPr lang="en-US" dirty="0" smtClean="0"/>
              <a:t>Lowe IJCV 2004, Sec. 1 – 3 (</a:t>
            </a:r>
            <a:r>
              <a:rPr lang="en-US" dirty="0" err="1" smtClean="0"/>
              <a:t>DoG</a:t>
            </a:r>
            <a:r>
              <a:rPr lang="en-US" dirty="0" smtClean="0"/>
              <a:t>, </a:t>
            </a:r>
            <a:r>
              <a:rPr lang="en-US" dirty="0" err="1" smtClean="0"/>
              <a:t>Laplacian</a:t>
            </a:r>
            <a:r>
              <a:rPr lang="en-US" dirty="0" smtClean="0"/>
              <a:t>)</a:t>
            </a:r>
          </a:p>
          <a:p>
            <a:r>
              <a:rPr lang="en-US" dirty="0" err="1" smtClean="0"/>
              <a:t>Schmid</a:t>
            </a:r>
            <a:r>
              <a:rPr lang="en-US" dirty="0" smtClean="0"/>
              <a:t>, Mohr and </a:t>
            </a:r>
            <a:r>
              <a:rPr lang="en-US" dirty="0" err="1" smtClean="0"/>
              <a:t>Bauckhage</a:t>
            </a:r>
            <a:r>
              <a:rPr lang="en-US" dirty="0" smtClean="0"/>
              <a:t> IJCV 2000, Sec. 1 – 2 (Harris corner) </a:t>
            </a:r>
          </a:p>
          <a:p>
            <a:r>
              <a:rPr lang="en-US" dirty="0" err="1" smtClean="0"/>
              <a:t>Lindeberg</a:t>
            </a:r>
            <a:r>
              <a:rPr lang="en-US" dirty="0" smtClean="0"/>
              <a:t> 1996 (Scale-space theory)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Additional material:</a:t>
            </a:r>
          </a:p>
          <a:p>
            <a:r>
              <a:rPr lang="en-US" sz="2000" dirty="0" smtClean="0"/>
              <a:t>C. Harris and M. Stephens: A Combined Corner and Edge Detector. 4th </a:t>
            </a:r>
            <a:r>
              <a:rPr lang="en-US" sz="2000" dirty="0" err="1" smtClean="0"/>
              <a:t>Alvey</a:t>
            </a:r>
            <a:r>
              <a:rPr lang="en-US" sz="2000" dirty="0" smtClean="0"/>
              <a:t> Vision Conference, 147—151, 1988.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Img001_diffuse.ti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3048000"/>
            <a:ext cx="4368800" cy="32766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Mandatory assignment 1:</a:t>
            </a:r>
            <a:br>
              <a:rPr lang="en-US" dirty="0" smtClean="0"/>
            </a:br>
            <a:r>
              <a:rPr lang="en-US" dirty="0" smtClean="0"/>
              <a:t>Feature extraction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Build and experiment with interest point detectors</a:t>
            </a:r>
          </a:p>
          <a:p>
            <a:r>
              <a:rPr lang="en-US" dirty="0" smtClean="0"/>
              <a:t>Find matching points between two images </a:t>
            </a:r>
          </a:p>
          <a:p>
            <a:endParaRPr lang="en-US" dirty="0"/>
          </a:p>
        </p:txBody>
      </p:sp>
      <p:pic>
        <p:nvPicPr>
          <p:cNvPr id="4" name="Picture 3" descr="Img001_diffus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8600" y="3048000"/>
            <a:ext cx="4368800" cy="3276600"/>
          </a:xfrm>
          <a:prstGeom prst="rect">
            <a:avLst/>
          </a:prstGeom>
        </p:spPr>
      </p:pic>
      <p:pic>
        <p:nvPicPr>
          <p:cNvPr id="6" name="Picture 5" descr="Img001_diffuse.ti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48200" y="3048000"/>
            <a:ext cx="4368800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899329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Lets have a break and then you work with the assignment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62076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Salient </a:t>
            </a:r>
            <a:r>
              <a:rPr lang="en-US" dirty="0" err="1" smtClean="0"/>
              <a:t>Keypoints</a:t>
            </a:r>
            <a:r>
              <a:rPr lang="en-US" dirty="0" smtClean="0"/>
              <a:t> </a:t>
            </a:r>
            <a:r>
              <a:rPr lang="en-US" dirty="0"/>
              <a:t>Matching Strategy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sz="2000" dirty="0"/>
              <a:t>For</a:t>
            </a:r>
            <a:r>
              <a:rPr lang="en-US" sz="2000" dirty="0" smtClean="0"/>
              <a:t> a pair of images:</a:t>
            </a:r>
            <a:r>
              <a:rPr lang="en-US" sz="2000" dirty="0"/>
              <a:t/>
            </a:r>
            <a:br>
              <a:rPr lang="en-US" sz="2000" dirty="0"/>
            </a:br>
            <a:endParaRPr lang="en-US" sz="2000" dirty="0" smtClean="0"/>
          </a:p>
          <a:p>
            <a:pPr marL="0" indent="0">
              <a:buFont typeface="Verdana" charset="0"/>
              <a:buAutoNum type="arabicPeriod"/>
            </a:pPr>
            <a:r>
              <a:rPr lang="en-US" sz="2000" dirty="0" smtClean="0"/>
              <a:t> Extract </a:t>
            </a:r>
            <a:r>
              <a:rPr lang="en-US" sz="2000" dirty="0"/>
              <a:t>salient </a:t>
            </a:r>
            <a:r>
              <a:rPr lang="en-US" sz="2000" dirty="0" err="1" smtClean="0"/>
              <a:t>keypoints</a:t>
            </a:r>
            <a:r>
              <a:rPr lang="en-US" sz="2000" dirty="0" smtClean="0"/>
              <a:t>, </a:t>
            </a:r>
            <a:r>
              <a:rPr lang="en-US" sz="2000" dirty="0"/>
              <a:t>via </a:t>
            </a:r>
            <a:r>
              <a:rPr lang="en-US" sz="2000" b="1" dirty="0"/>
              <a:t>detectors</a:t>
            </a:r>
            <a:r>
              <a:rPr lang="en-US" sz="2000" dirty="0"/>
              <a:t/>
            </a:r>
            <a:br>
              <a:rPr lang="en-US" sz="2000" dirty="0"/>
            </a:br>
            <a:r>
              <a:rPr lang="en-US" sz="2000" dirty="0"/>
              <a:t>e.g. Harris corners, </a:t>
            </a:r>
            <a:r>
              <a:rPr lang="en-US" sz="2000" dirty="0" err="1"/>
              <a:t>DoG</a:t>
            </a:r>
            <a:r>
              <a:rPr lang="en-US" sz="2000" dirty="0"/>
              <a:t> (blobs), MSER</a:t>
            </a:r>
            <a:br>
              <a:rPr lang="en-US" sz="2000" dirty="0"/>
            </a:br>
            <a:endParaRPr lang="en-US" sz="2000" dirty="0" smtClean="0"/>
          </a:p>
          <a:p>
            <a:pPr marL="0" indent="0">
              <a:buFont typeface="Verdana" charset="0"/>
              <a:buAutoNum type="arabicPeriod"/>
            </a:pPr>
            <a:r>
              <a:rPr lang="en-US" sz="2000" dirty="0" smtClean="0"/>
              <a:t> Compute </a:t>
            </a:r>
            <a:r>
              <a:rPr lang="en-US" sz="2000" dirty="0"/>
              <a:t>Feature </a:t>
            </a:r>
            <a:r>
              <a:rPr lang="en-US" sz="2000" b="1" dirty="0"/>
              <a:t>descriptors</a:t>
            </a:r>
            <a:r>
              <a:rPr lang="en-US" sz="2000" dirty="0"/>
              <a:t>, </a:t>
            </a:r>
            <a:br>
              <a:rPr lang="en-US" sz="2000" dirty="0"/>
            </a:br>
            <a:r>
              <a:rPr lang="en-US" sz="2000" dirty="0" err="1"/>
              <a:t>eg</a:t>
            </a:r>
            <a:r>
              <a:rPr lang="en-US" sz="2000" dirty="0"/>
              <a:t>. Raw patch (correlation), SIFT, DAISY</a:t>
            </a:r>
            <a:br>
              <a:rPr lang="en-US" sz="2000" dirty="0"/>
            </a:br>
            <a:endParaRPr lang="en-US" sz="2000" dirty="0" smtClean="0"/>
          </a:p>
          <a:p>
            <a:pPr marL="0" indent="0">
              <a:buFont typeface="Verdana" charset="0"/>
              <a:buAutoNum type="arabicPeriod"/>
            </a:pPr>
            <a:r>
              <a:rPr lang="en-US" sz="2000" dirty="0" smtClean="0"/>
              <a:t> Match </a:t>
            </a:r>
            <a:r>
              <a:rPr lang="en-US" sz="2000" dirty="0"/>
              <a:t>features by pairing similar descriptors</a:t>
            </a:r>
            <a:br>
              <a:rPr lang="en-US" sz="2000" dirty="0"/>
            </a:br>
            <a:endParaRPr lang="en-US" sz="2000" dirty="0"/>
          </a:p>
          <a:p>
            <a:pPr marL="0" indent="0">
              <a:buFontTx/>
              <a:buNone/>
            </a:pPr>
            <a:r>
              <a:rPr lang="en-US" sz="2000" dirty="0"/>
              <a:t>Aggregate solution to multiple images if needed.</a:t>
            </a:r>
          </a:p>
        </p:txBody>
      </p:sp>
    </p:spTree>
    <p:extLst>
      <p:ext uri="{BB962C8B-B14F-4D97-AF65-F5344CB8AC3E}">
        <p14:creationId xmlns:p14="http://schemas.microsoft.com/office/powerpoint/2010/main" val="23364991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TODO: Multi-scale Harris and multi-scale blobs?</a:t>
            </a:r>
          </a:p>
          <a:p>
            <a:r>
              <a:rPr lang="en-US" dirty="0" smtClean="0"/>
              <a:t>Or move to next lecture?</a:t>
            </a:r>
          </a:p>
          <a:p>
            <a:endParaRPr lang="en-US" dirty="0" smtClean="0"/>
          </a:p>
          <a:p>
            <a:r>
              <a:rPr lang="en-US" dirty="0" smtClean="0"/>
              <a:t>Next year: You can easily cover this during this lecture and it would fit nicely after </a:t>
            </a:r>
            <a:r>
              <a:rPr lang="en-US" dirty="0" err="1" smtClean="0"/>
              <a:t>DoG</a:t>
            </a:r>
            <a:r>
              <a:rPr lang="en-US" dirty="0" smtClean="0"/>
              <a:t> or before.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all image patches can be matched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/>
          <p:nvPr/>
        </p:nvGrpSpPr>
        <p:grpSpPr>
          <a:xfrm>
            <a:off x="1828800" y="2743200"/>
            <a:ext cx="4495800" cy="1143000"/>
            <a:chOff x="1828800" y="2743200"/>
            <a:chExt cx="4495800" cy="11430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28800" y="2819400"/>
              <a:ext cx="4495800" cy="1066800"/>
              <a:chOff x="1152" y="1776"/>
              <a:chExt cx="2832" cy="672"/>
            </a:xfrm>
          </p:grpSpPr>
          <p:sp>
            <p:nvSpPr>
              <p:cNvPr id="8200" name="Rectangle 7"/>
              <p:cNvSpPr>
                <a:spLocks noChangeArrowheads="1"/>
              </p:cNvSpPr>
              <p:nvPr/>
            </p:nvSpPr>
            <p:spPr bwMode="auto">
              <a:xfrm>
                <a:off x="1152" y="1968"/>
                <a:ext cx="192" cy="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1" name="Line 8"/>
              <p:cNvSpPr>
                <a:spLocks noChangeShapeType="1"/>
              </p:cNvSpPr>
              <p:nvPr/>
            </p:nvSpPr>
            <p:spPr bwMode="auto">
              <a:xfrm flipV="1">
                <a:off x="1344" y="1968"/>
                <a:ext cx="264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2" name="Line 9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264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03" name="Line 10"/>
              <p:cNvSpPr>
                <a:spLocks noChangeShapeType="1"/>
              </p:cNvSpPr>
              <p:nvPr/>
            </p:nvSpPr>
            <p:spPr bwMode="auto">
              <a:xfrm flipV="1">
                <a:off x="1344" y="1776"/>
                <a:ext cx="201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199" name="Text Box 11"/>
            <p:cNvSpPr txBox="1">
              <a:spLocks noChangeArrowheads="1"/>
            </p:cNvSpPr>
            <p:nvPr/>
          </p:nvSpPr>
          <p:spPr bwMode="auto">
            <a:xfrm>
              <a:off x="2195512" y="2743200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4800" y="56388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To be able to figure out which points belongs to which we need a bit of structure:</a:t>
            </a:r>
          </a:p>
          <a:p>
            <a:r>
              <a:rPr lang="en-US" dirty="0" smtClean="0"/>
              <a:t>Sky patches are impossible to match</a:t>
            </a:r>
            <a:br>
              <a:rPr lang="en-US" dirty="0" smtClean="0"/>
            </a:br>
            <a:r>
              <a:rPr lang="en-US" dirty="0" smtClean="0"/>
              <a:t>Curves are also problematic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versus sparse matching?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57200" y="55626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Dense : Match all pixels in the images</a:t>
            </a:r>
          </a:p>
          <a:p>
            <a:r>
              <a:rPr lang="en-US" dirty="0" smtClean="0"/>
              <a:t>Sparse: Match a subset of positions in the images</a:t>
            </a:r>
            <a:br>
              <a:rPr lang="en-US" dirty="0" smtClean="0"/>
            </a:br>
            <a:r>
              <a:rPr lang="en-US" dirty="0" smtClean="0"/>
              <a:t>Both approaches have merit, but dense is computationally expensive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 </a:t>
            </a:r>
            <a:r>
              <a:rPr lang="en-US" dirty="0" err="1" smtClean="0"/>
              <a:t>vs</a:t>
            </a:r>
            <a:r>
              <a:rPr lang="en-US" dirty="0" smtClean="0"/>
              <a:t> random points </a:t>
            </a:r>
            <a:r>
              <a:rPr lang="en-US" dirty="0" err="1" smtClean="0"/>
              <a:t>vs</a:t>
            </a:r>
            <a:r>
              <a:rPr lang="en-US" dirty="0" smtClean="0"/>
              <a:t> salient points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u="sng" dirty="0" smtClean="0"/>
              <a:t>Regular grid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random points </a:t>
            </a:r>
            <a:r>
              <a:rPr lang="en-US" dirty="0" err="1" smtClean="0"/>
              <a:t>vs</a:t>
            </a:r>
            <a:r>
              <a:rPr lang="en-US" dirty="0" smtClean="0"/>
              <a:t> salient points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22412" y="2446338"/>
            <a:ext cx="4242576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02811" y="2446338"/>
            <a:ext cx="4242576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Regular grid </a:t>
            </a:r>
            <a:r>
              <a:rPr lang="en-US" dirty="0" err="1" smtClean="0"/>
              <a:t>vs</a:t>
            </a:r>
            <a:r>
              <a:rPr lang="en-US" dirty="0" smtClean="0"/>
              <a:t> </a:t>
            </a:r>
            <a:r>
              <a:rPr lang="en-US" u="sng" dirty="0" smtClean="0"/>
              <a:t>random points</a:t>
            </a:r>
            <a:r>
              <a:rPr lang="en-US" dirty="0" smtClean="0"/>
              <a:t> </a:t>
            </a:r>
            <a:r>
              <a:rPr lang="en-US" dirty="0" err="1" smtClean="0"/>
              <a:t>vs</a:t>
            </a:r>
            <a:r>
              <a:rPr lang="en-US" dirty="0" smtClean="0"/>
              <a:t> salient points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tretch>
            <a:fillRect/>
          </a:stretch>
        </p:blipFill>
        <p:spPr bwMode="auto">
          <a:xfrm>
            <a:off x="4652050" y="2446338"/>
            <a:ext cx="4183299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232450" y="2446338"/>
            <a:ext cx="4183299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1899</TotalTime>
  <Words>2553</Words>
  <Application>Microsoft Macintosh PowerPoint</Application>
  <PresentationFormat>On-screen Show (4:3)</PresentationFormat>
  <Paragraphs>356</Paragraphs>
  <Slides>49</Slides>
  <Notes>35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49</vt:i4>
      </vt:variant>
    </vt:vector>
  </HeadingPairs>
  <TitlesOfParts>
    <vt:vector size="51" baseType="lpstr">
      <vt:lpstr>DIKUTalkNew</vt:lpstr>
      <vt:lpstr>Equation</vt:lpstr>
      <vt:lpstr>Features I: Detecting Interest Points</vt:lpstr>
      <vt:lpstr>Plan for today and next couple of lectures</vt:lpstr>
      <vt:lpstr>Fundamental Question: Where did the underlying feature go?</vt:lpstr>
      <vt:lpstr>Matching Strategy Illustrated</vt:lpstr>
      <vt:lpstr>Not all image patches can be matched</vt:lpstr>
      <vt:lpstr>Dense versus sparse matching?</vt:lpstr>
      <vt:lpstr>Regular grid vs random points vs salient points</vt:lpstr>
      <vt:lpstr>Regular grid vs random points vs salient points</vt:lpstr>
      <vt:lpstr>Regular grid vs random points vs salient points</vt:lpstr>
      <vt:lpstr>Regular grid vs random points vs salient points</vt:lpstr>
      <vt:lpstr>Salient points = Interests points</vt:lpstr>
      <vt:lpstr>PowerPoint Presentation</vt:lpstr>
      <vt:lpstr>Detecting points by template matching</vt:lpstr>
      <vt:lpstr>Viewing images as functions</vt:lpstr>
      <vt:lpstr>Interest point detectors: Detecting blobs</vt:lpstr>
      <vt:lpstr>Linear Filtering 101</vt:lpstr>
      <vt:lpstr>Gaussian derivative filter kernels</vt:lpstr>
      <vt:lpstr>Image derivatives with Gaussian filters</vt:lpstr>
      <vt:lpstr>Interest point detectors: A simple 1D example</vt:lpstr>
      <vt:lpstr>The gradient vector field</vt:lpstr>
      <vt:lpstr>Interest point detectors: Detecting blobs by Laplacian of Gaussian filter</vt:lpstr>
      <vt:lpstr>Interest point detectors: Detecting blobs</vt:lpstr>
      <vt:lpstr>Detecting blobs by Laplacian of Gaussian filter: Pitfalls</vt:lpstr>
      <vt:lpstr>The gradient vector field</vt:lpstr>
      <vt:lpstr>Interest point detectors: Detecting corners with Harris corner detector</vt:lpstr>
      <vt:lpstr>The gradient vector field</vt:lpstr>
      <vt:lpstr>Interest point detectors: Detecting Harris corners (fixed scale)</vt:lpstr>
      <vt:lpstr>PowerPoint Presentation</vt:lpstr>
      <vt:lpstr>Measurements What do we measure? </vt:lpstr>
      <vt:lpstr>Observations</vt:lpstr>
      <vt:lpstr>The visual system</vt:lpstr>
      <vt:lpstr>The visual system (Founding fathers of scale space theory)</vt:lpstr>
      <vt:lpstr>To model (II)</vt:lpstr>
      <vt:lpstr>To model (III)</vt:lpstr>
      <vt:lpstr>To model a device</vt:lpstr>
      <vt:lpstr>Deep structure</vt:lpstr>
      <vt:lpstr>Our choice of model: Linear scale space</vt:lpstr>
      <vt:lpstr>Multi-scale versus multi-resolution: The Gaussian pyramid</vt:lpstr>
      <vt:lpstr>Multi-scale versus multi-resolution: The Gaussian pyramid</vt:lpstr>
      <vt:lpstr>Multi-scale versus multi-resolution: The Gaussian pyramid</vt:lpstr>
      <vt:lpstr>PowerPoint Presentation</vt:lpstr>
      <vt:lpstr>Interest point detectors: Detecting blobs by Difference of Gaussians (DoG)</vt:lpstr>
      <vt:lpstr>Summary</vt:lpstr>
      <vt:lpstr>Literature</vt:lpstr>
      <vt:lpstr>Mandatory assignment 1: Feature extraction</vt:lpstr>
      <vt:lpstr>PowerPoint Presentation</vt:lpstr>
      <vt:lpstr>PowerPoint Presentation</vt:lpstr>
      <vt:lpstr>Salient Keypoints Matching Strategy</vt:lpstr>
      <vt:lpstr>PowerPoint Presentation</vt:lpstr>
    </vt:vector>
  </TitlesOfParts>
  <Company>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 I: Detecting interest points</dc:title>
  <dc:creator>Kim Steenstrup Pedersen</dc:creator>
  <cp:lastModifiedBy>Kim Steenstrup Pedersen</cp:lastModifiedBy>
  <cp:revision>341</cp:revision>
  <cp:lastPrinted>2013-11-20T10:40:57Z</cp:lastPrinted>
  <dcterms:created xsi:type="dcterms:W3CDTF">2012-11-25T12:49:12Z</dcterms:created>
  <dcterms:modified xsi:type="dcterms:W3CDTF">2014-11-19T13:55:49Z</dcterms:modified>
</cp:coreProperties>
</file>